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sldIdLst>
    <p:sldId id="263" r:id="rId5"/>
    <p:sldId id="1800" r:id="rId6"/>
    <p:sldId id="1803" r:id="rId7"/>
    <p:sldId id="1806" r:id="rId8"/>
    <p:sldId id="1811" r:id="rId9"/>
    <p:sldId id="181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FA"/>
    <a:srgbClr val="F700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7B9C0E-D1F8-4677-B73C-092DBAB64CCC}" v="5" dt="2019-10-21T15:49:10.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3" autoAdjust="0"/>
    <p:restoredTop sz="94660"/>
  </p:normalViewPr>
  <p:slideViewPr>
    <p:cSldViewPr snapToGrid="0">
      <p:cViewPr>
        <p:scale>
          <a:sx n="34" d="100"/>
          <a:sy n="34" d="100"/>
        </p:scale>
        <p:origin x="1848"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Lundberg" userId="f3b4fefe-b50b-4840-bd02-8886bad83739" providerId="ADAL" clId="{557B9C0E-D1F8-4677-B73C-092DBAB64CCC}"/>
    <pc:docChg chg="custSel modSld">
      <pc:chgData name="Scott Lundberg" userId="f3b4fefe-b50b-4840-bd02-8886bad83739" providerId="ADAL" clId="{557B9C0E-D1F8-4677-B73C-092DBAB64CCC}" dt="2019-10-25T14:46:44.624" v="26" actId="20577"/>
      <pc:docMkLst>
        <pc:docMk/>
      </pc:docMkLst>
      <pc:sldChg chg="modSp mod">
        <pc:chgData name="Scott Lundberg" userId="f3b4fefe-b50b-4840-bd02-8886bad83739" providerId="ADAL" clId="{557B9C0E-D1F8-4677-B73C-092DBAB64CCC}" dt="2019-10-25T14:46:44.624" v="26" actId="20577"/>
        <pc:sldMkLst>
          <pc:docMk/>
          <pc:sldMk cId="2577627212" sldId="1654"/>
        </pc:sldMkLst>
        <pc:spChg chg="mod">
          <ac:chgData name="Scott Lundberg" userId="f3b4fefe-b50b-4840-bd02-8886bad83739" providerId="ADAL" clId="{557B9C0E-D1F8-4677-B73C-092DBAB64CCC}" dt="2019-10-25T14:46:44.624" v="26" actId="20577"/>
          <ac:spMkLst>
            <pc:docMk/>
            <pc:sldMk cId="2577627212" sldId="1654"/>
            <ac:spMk id="3" creationId="{394CD493-50EC-44A3-8DAE-094DFDE16677}"/>
          </ac:spMkLst>
        </pc:spChg>
      </pc:sldChg>
      <pc:sldChg chg="modSp">
        <pc:chgData name="Scott Lundberg" userId="f3b4fefe-b50b-4840-bd02-8886bad83739" providerId="ADAL" clId="{557B9C0E-D1F8-4677-B73C-092DBAB64CCC}" dt="2019-10-21T15:49:10.117" v="1" actId="20577"/>
        <pc:sldMkLst>
          <pc:docMk/>
          <pc:sldMk cId="2752109094" sldId="1803"/>
        </pc:sldMkLst>
        <pc:spChg chg="mod">
          <ac:chgData name="Scott Lundberg" userId="f3b4fefe-b50b-4840-bd02-8886bad83739" providerId="ADAL" clId="{557B9C0E-D1F8-4677-B73C-092DBAB64CCC}" dt="2019-10-21T15:49:10.117" v="1" actId="20577"/>
          <ac:spMkLst>
            <pc:docMk/>
            <pc:sldMk cId="2752109094" sldId="1803"/>
            <ac:spMk id="20" creationId="{00000000-0000-0000-0000-000000000000}"/>
          </ac:spMkLst>
        </pc:spChg>
      </pc:sldChg>
    </pc:docChg>
  </pc:docChgLst>
  <pc:docChgLst>
    <pc:chgData name="Scott Lundberg" userId="f3b4fefe-b50b-4840-bd02-8886bad83739" providerId="ADAL" clId="{20B4FDB7-7723-40F2-A5CD-240ACF5D86A9}"/>
    <pc:docChg chg="undo custSel addSld delSld modSld">
      <pc:chgData name="Scott Lundberg" userId="f3b4fefe-b50b-4840-bd02-8886bad83739" providerId="ADAL" clId="{20B4FDB7-7723-40F2-A5CD-240ACF5D86A9}" dt="2019-10-21T15:32:37.567" v="196" actId="20577"/>
      <pc:docMkLst>
        <pc:docMk/>
      </pc:docMkLst>
      <pc:sldChg chg="modSp add mod">
        <pc:chgData name="Scott Lundberg" userId="f3b4fefe-b50b-4840-bd02-8886bad83739" providerId="ADAL" clId="{20B4FDB7-7723-40F2-A5CD-240ACF5D86A9}" dt="2019-10-21T15:28:20.426" v="21" actId="20577"/>
        <pc:sldMkLst>
          <pc:docMk/>
          <pc:sldMk cId="3917452030" sldId="263"/>
        </pc:sldMkLst>
        <pc:spChg chg="mod">
          <ac:chgData name="Scott Lundberg" userId="f3b4fefe-b50b-4840-bd02-8886bad83739" providerId="ADAL" clId="{20B4FDB7-7723-40F2-A5CD-240ACF5D86A9}" dt="2019-10-21T15:28:20.426" v="21" actId="20577"/>
          <ac:spMkLst>
            <pc:docMk/>
            <pc:sldMk cId="3917452030" sldId="263"/>
            <ac:spMk id="2" creationId="{2F3E2E48-8751-AF49-8B26-5242C8A442F3}"/>
          </ac:spMkLst>
        </pc:spChg>
      </pc:sldChg>
      <pc:sldChg chg="del">
        <pc:chgData name="Scott Lundberg" userId="f3b4fefe-b50b-4840-bd02-8886bad83739" providerId="ADAL" clId="{20B4FDB7-7723-40F2-A5CD-240ACF5D86A9}" dt="2019-10-21T15:29:05.605" v="24" actId="2696"/>
        <pc:sldMkLst>
          <pc:docMk/>
          <pc:sldMk cId="1536547702" sldId="264"/>
        </pc:sldMkLst>
      </pc:sldChg>
      <pc:sldChg chg="addSp modSp add mod">
        <pc:chgData name="Scott Lundberg" userId="f3b4fefe-b50b-4840-bd02-8886bad83739" providerId="ADAL" clId="{20B4FDB7-7723-40F2-A5CD-240ACF5D86A9}" dt="2019-10-21T15:32:37.567" v="196" actId="20577"/>
        <pc:sldMkLst>
          <pc:docMk/>
          <pc:sldMk cId="2577627212" sldId="1654"/>
        </pc:sldMkLst>
        <pc:spChg chg="mod">
          <ac:chgData name="Scott Lundberg" userId="f3b4fefe-b50b-4840-bd02-8886bad83739" providerId="ADAL" clId="{20B4FDB7-7723-40F2-A5CD-240ACF5D86A9}" dt="2019-10-21T15:32:18.138" v="191" actId="1076"/>
          <ac:spMkLst>
            <pc:docMk/>
            <pc:sldMk cId="2577627212" sldId="1654"/>
            <ac:spMk id="2" creationId="{D081DD7A-9232-1543-A3B0-E09A8DC8D1B7}"/>
          </ac:spMkLst>
        </pc:spChg>
        <pc:spChg chg="add mod">
          <ac:chgData name="Scott Lundberg" userId="f3b4fefe-b50b-4840-bd02-8886bad83739" providerId="ADAL" clId="{20B4FDB7-7723-40F2-A5CD-240ACF5D86A9}" dt="2019-10-21T15:32:37.567" v="196" actId="20577"/>
          <ac:spMkLst>
            <pc:docMk/>
            <pc:sldMk cId="2577627212" sldId="1654"/>
            <ac:spMk id="3" creationId="{394CD493-50EC-44A3-8DAE-094DFDE16677}"/>
          </ac:spMkLst>
        </pc:spChg>
      </pc:sldChg>
      <pc:sldChg chg="del">
        <pc:chgData name="Scott Lundberg" userId="f3b4fefe-b50b-4840-bd02-8886bad83739" providerId="ADAL" clId="{20B4FDB7-7723-40F2-A5CD-240ACF5D86A9}" dt="2019-10-21T15:28:30.627" v="22" actId="2696"/>
        <pc:sldMkLst>
          <pc:docMk/>
          <pc:sldMk cId="2253762109" sldId="17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079D4-D9BC-4AE5-B24E-0A9DAEDED8B0}" type="datetimeFigureOut">
              <a:rPr lang="en-US" smtClean="0"/>
              <a:t>9/10/2020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48CDA-C104-4390-81E8-C046DE756EF8}" type="slidenum">
              <a:rPr lang="en-US" smtClean="0"/>
              <a:t>‹#›</a:t>
            </a:fld>
            <a:endParaRPr lang="en-US"/>
          </a:p>
        </p:txBody>
      </p:sp>
    </p:spTree>
    <p:extLst>
      <p:ext uri="{BB962C8B-B14F-4D97-AF65-F5344CB8AC3E}">
        <p14:creationId xmlns:p14="http://schemas.microsoft.com/office/powerpoint/2010/main" val="3714717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a simple motivational example. This is John,</a:t>
            </a:r>
            <a:r>
              <a:rPr lang="en-US" baseline="0" dirty="0"/>
              <a:t> </a:t>
            </a:r>
            <a:r>
              <a:rPr lang="en-US" dirty="0"/>
              <a:t>a typical bank customer. Like many consumers</a:t>
            </a:r>
            <a:r>
              <a:rPr lang="en-US" baseline="0" dirty="0"/>
              <a:t> today, when he applies for a loan, information about him is sent through a predictive model XX.</a:t>
            </a:r>
          </a:p>
          <a:p>
            <a:endParaRPr lang="en-US" baseline="0" dirty="0"/>
          </a:p>
          <a:p>
            <a:r>
              <a:rPr lang="en-US" baseline="0" dirty="0"/>
              <a:t>This model is designed to calculate the risk that John will have repayment problems, XX which, unfortunately for John, is 55%. And because his risk is high, the bank declines his loan application XX.</a:t>
            </a:r>
          </a:p>
          <a:p>
            <a:endParaRPr lang="en-US" baseline="0" dirty="0"/>
          </a:p>
          <a:p>
            <a:r>
              <a:rPr lang="en-US" baseline="0" dirty="0"/>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baseline="0" dirty="0"/>
              <a:t>…</a:t>
            </a:r>
            <a:r>
              <a:rPr lang="en-US" baseline="0" dirty="0"/>
              <a:t>.  XX</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2</a:t>
            </a:fld>
            <a:endParaRPr lang="en-US"/>
          </a:p>
        </p:txBody>
      </p:sp>
    </p:spTree>
    <p:extLst>
      <p:ext uri="{BB962C8B-B14F-4D97-AF65-F5344CB8AC3E}">
        <p14:creationId xmlns:p14="http://schemas.microsoft.com/office/powerpoint/2010/main" val="3026879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3</a:t>
            </a:fld>
            <a:endParaRPr lang="en-US"/>
          </a:p>
        </p:txBody>
      </p:sp>
    </p:spTree>
    <p:extLst>
      <p:ext uri="{BB962C8B-B14F-4D97-AF65-F5344CB8AC3E}">
        <p14:creationId xmlns:p14="http://schemas.microsoft.com/office/powerpoint/2010/main" val="850753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a:t>
            </a:fld>
            <a:endParaRPr lang="en-US"/>
          </a:p>
        </p:txBody>
      </p:sp>
    </p:spTree>
    <p:extLst>
      <p:ext uri="{BB962C8B-B14F-4D97-AF65-F5344CB8AC3E}">
        <p14:creationId xmlns:p14="http://schemas.microsoft.com/office/powerpoint/2010/main" val="228224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a:t>
            </a:fld>
            <a:endParaRPr lang="en-US"/>
          </a:p>
        </p:txBody>
      </p:sp>
    </p:spTree>
    <p:extLst>
      <p:ext uri="{BB962C8B-B14F-4D97-AF65-F5344CB8AC3E}">
        <p14:creationId xmlns:p14="http://schemas.microsoft.com/office/powerpoint/2010/main" val="2293702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6</a:t>
            </a:fld>
            <a:endParaRPr lang="en-US"/>
          </a:p>
        </p:txBody>
      </p:sp>
    </p:spTree>
    <p:extLst>
      <p:ext uri="{BB962C8B-B14F-4D97-AF65-F5344CB8AC3E}">
        <p14:creationId xmlns:p14="http://schemas.microsoft.com/office/powerpoint/2010/main" val="377876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22387-073C-483A-A708-CA4C80C0A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9E5E4-47F2-4818-A9E3-7FE4F01D5A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4D96D5-5EBE-4CA4-9941-F087812C28DF}"/>
              </a:ext>
            </a:extLst>
          </p:cNvPr>
          <p:cNvSpPr>
            <a:spLocks noGrp="1"/>
          </p:cNvSpPr>
          <p:nvPr>
            <p:ph type="dt" sz="half" idx="10"/>
          </p:nvPr>
        </p:nvSpPr>
        <p:spPr/>
        <p:txBody>
          <a:bodyPr/>
          <a:lstStyle/>
          <a:p>
            <a:fld id="{034A694A-AAEE-40E0-A9CB-3F9C317CBC1F}" type="datetimeFigureOut">
              <a:rPr lang="en-US" smtClean="0"/>
              <a:t>9/10/2020</a:t>
            </a:fld>
            <a:endParaRPr lang="en-US"/>
          </a:p>
        </p:txBody>
      </p:sp>
      <p:sp>
        <p:nvSpPr>
          <p:cNvPr id="5" name="Footer Placeholder 4">
            <a:extLst>
              <a:ext uri="{FF2B5EF4-FFF2-40B4-BE49-F238E27FC236}">
                <a16:creationId xmlns:a16="http://schemas.microsoft.com/office/drawing/2014/main" id="{70C83779-86FA-448F-B839-58F81512F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9B018-F1B0-428B-A5E4-E0670113EF0E}"/>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60911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3726-0AC2-408A-A634-C499469E22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5E1C55-0DC7-4DE8-9144-AE764B0B5F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5C4F2-F6D6-4A27-A015-E6644BFC0CD5}"/>
              </a:ext>
            </a:extLst>
          </p:cNvPr>
          <p:cNvSpPr>
            <a:spLocks noGrp="1"/>
          </p:cNvSpPr>
          <p:nvPr>
            <p:ph type="dt" sz="half" idx="10"/>
          </p:nvPr>
        </p:nvSpPr>
        <p:spPr/>
        <p:txBody>
          <a:bodyPr/>
          <a:lstStyle/>
          <a:p>
            <a:fld id="{034A694A-AAEE-40E0-A9CB-3F9C317CBC1F}" type="datetimeFigureOut">
              <a:rPr lang="en-US" smtClean="0"/>
              <a:t>9/10/2020</a:t>
            </a:fld>
            <a:endParaRPr lang="en-US"/>
          </a:p>
        </p:txBody>
      </p:sp>
      <p:sp>
        <p:nvSpPr>
          <p:cNvPr id="5" name="Footer Placeholder 4">
            <a:extLst>
              <a:ext uri="{FF2B5EF4-FFF2-40B4-BE49-F238E27FC236}">
                <a16:creationId xmlns:a16="http://schemas.microsoft.com/office/drawing/2014/main" id="{EC196AFE-3AB6-48E7-A578-CD65287E1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4D3BDC-708A-422E-8E15-F240340AC317}"/>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679206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CD6E5D-5E5F-4A8E-95A6-9BC7B9D8AF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BCB830-50EF-4C6A-80C9-DFACC790C0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EE85F-6E51-4F82-896C-841AD40AEE86}"/>
              </a:ext>
            </a:extLst>
          </p:cNvPr>
          <p:cNvSpPr>
            <a:spLocks noGrp="1"/>
          </p:cNvSpPr>
          <p:nvPr>
            <p:ph type="dt" sz="half" idx="10"/>
          </p:nvPr>
        </p:nvSpPr>
        <p:spPr/>
        <p:txBody>
          <a:bodyPr/>
          <a:lstStyle/>
          <a:p>
            <a:fld id="{034A694A-AAEE-40E0-A9CB-3F9C317CBC1F}" type="datetimeFigureOut">
              <a:rPr lang="en-US" smtClean="0"/>
              <a:t>9/10/2020</a:t>
            </a:fld>
            <a:endParaRPr lang="en-US"/>
          </a:p>
        </p:txBody>
      </p:sp>
      <p:sp>
        <p:nvSpPr>
          <p:cNvPr id="5" name="Footer Placeholder 4">
            <a:extLst>
              <a:ext uri="{FF2B5EF4-FFF2-40B4-BE49-F238E27FC236}">
                <a16:creationId xmlns:a16="http://schemas.microsoft.com/office/drawing/2014/main" id="{6D6FF2C5-C98B-4980-A7CC-4D2E6DF78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5379F-EC8F-4C21-B43D-0761D8391F7F}"/>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3208019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86C3-B5BF-4CFB-842F-05783F543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F0960-51D4-4F7E-9128-E02BA6D017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1A381-E688-412C-989D-035FCF4DE4DC}"/>
              </a:ext>
            </a:extLst>
          </p:cNvPr>
          <p:cNvSpPr>
            <a:spLocks noGrp="1"/>
          </p:cNvSpPr>
          <p:nvPr>
            <p:ph type="dt" sz="half" idx="10"/>
          </p:nvPr>
        </p:nvSpPr>
        <p:spPr/>
        <p:txBody>
          <a:bodyPr/>
          <a:lstStyle/>
          <a:p>
            <a:fld id="{034A694A-AAEE-40E0-A9CB-3F9C317CBC1F}" type="datetimeFigureOut">
              <a:rPr lang="en-US" smtClean="0"/>
              <a:t>9/10/2020</a:t>
            </a:fld>
            <a:endParaRPr lang="en-US"/>
          </a:p>
        </p:txBody>
      </p:sp>
      <p:sp>
        <p:nvSpPr>
          <p:cNvPr id="5" name="Footer Placeholder 4">
            <a:extLst>
              <a:ext uri="{FF2B5EF4-FFF2-40B4-BE49-F238E27FC236}">
                <a16:creationId xmlns:a16="http://schemas.microsoft.com/office/drawing/2014/main" id="{B72EBBA4-C2F5-480E-81B9-76A8DE6A4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85A3F-C801-404B-A77D-D1725FDE8EC3}"/>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274909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CC59-2C49-4804-8C0A-A7C5EC1EA9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102458-C23B-4959-923B-0165B524C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B48B49-B7F5-46C7-9302-994347D3F96E}"/>
              </a:ext>
            </a:extLst>
          </p:cNvPr>
          <p:cNvSpPr>
            <a:spLocks noGrp="1"/>
          </p:cNvSpPr>
          <p:nvPr>
            <p:ph type="dt" sz="half" idx="10"/>
          </p:nvPr>
        </p:nvSpPr>
        <p:spPr/>
        <p:txBody>
          <a:bodyPr/>
          <a:lstStyle/>
          <a:p>
            <a:fld id="{034A694A-AAEE-40E0-A9CB-3F9C317CBC1F}" type="datetimeFigureOut">
              <a:rPr lang="en-US" smtClean="0"/>
              <a:t>9/10/2020</a:t>
            </a:fld>
            <a:endParaRPr lang="en-US"/>
          </a:p>
        </p:txBody>
      </p:sp>
      <p:sp>
        <p:nvSpPr>
          <p:cNvPr id="5" name="Footer Placeholder 4">
            <a:extLst>
              <a:ext uri="{FF2B5EF4-FFF2-40B4-BE49-F238E27FC236}">
                <a16:creationId xmlns:a16="http://schemas.microsoft.com/office/drawing/2014/main" id="{A801ACC3-EA1B-4D8F-A480-C566A0EFD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F6B5D-C046-46BA-BD34-A6477252826A}"/>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2688822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2FB8-EB9C-470A-9594-81B5688A2B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8BF3DB-F8AE-4A1F-83D3-E7F992C5D2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0FAEB8-FBFF-4696-8754-7FF57A331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764EDE-9F25-42FB-83FC-02E8056A0674}"/>
              </a:ext>
            </a:extLst>
          </p:cNvPr>
          <p:cNvSpPr>
            <a:spLocks noGrp="1"/>
          </p:cNvSpPr>
          <p:nvPr>
            <p:ph type="dt" sz="half" idx="10"/>
          </p:nvPr>
        </p:nvSpPr>
        <p:spPr/>
        <p:txBody>
          <a:bodyPr/>
          <a:lstStyle/>
          <a:p>
            <a:fld id="{034A694A-AAEE-40E0-A9CB-3F9C317CBC1F}" type="datetimeFigureOut">
              <a:rPr lang="en-US" smtClean="0"/>
              <a:t>9/10/2020</a:t>
            </a:fld>
            <a:endParaRPr lang="en-US"/>
          </a:p>
        </p:txBody>
      </p:sp>
      <p:sp>
        <p:nvSpPr>
          <p:cNvPr id="6" name="Footer Placeholder 5">
            <a:extLst>
              <a:ext uri="{FF2B5EF4-FFF2-40B4-BE49-F238E27FC236}">
                <a16:creationId xmlns:a16="http://schemas.microsoft.com/office/drawing/2014/main" id="{5BDA867D-15A7-4796-81D3-DDFA9A687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3DAD87-2CF5-4828-822F-BF19CA38F144}"/>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919662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49C9-E048-472D-93A9-6E4F860244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CFA94F-C7E9-4661-9CD7-5F51CB4D65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76801B-1E90-4E5E-AE9A-CBBF09152D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A6451A-76E5-47B2-9806-B68795A4B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03A3A9-1A87-4407-B4FE-4AEF3CF43E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359B3A-2C8E-428F-83EB-9045FC739F32}"/>
              </a:ext>
            </a:extLst>
          </p:cNvPr>
          <p:cNvSpPr>
            <a:spLocks noGrp="1"/>
          </p:cNvSpPr>
          <p:nvPr>
            <p:ph type="dt" sz="half" idx="10"/>
          </p:nvPr>
        </p:nvSpPr>
        <p:spPr/>
        <p:txBody>
          <a:bodyPr/>
          <a:lstStyle/>
          <a:p>
            <a:fld id="{034A694A-AAEE-40E0-A9CB-3F9C317CBC1F}" type="datetimeFigureOut">
              <a:rPr lang="en-US" smtClean="0"/>
              <a:t>9/10/2020</a:t>
            </a:fld>
            <a:endParaRPr lang="en-US"/>
          </a:p>
        </p:txBody>
      </p:sp>
      <p:sp>
        <p:nvSpPr>
          <p:cNvPr id="8" name="Footer Placeholder 7">
            <a:extLst>
              <a:ext uri="{FF2B5EF4-FFF2-40B4-BE49-F238E27FC236}">
                <a16:creationId xmlns:a16="http://schemas.microsoft.com/office/drawing/2014/main" id="{BE4998E2-3A24-4B6A-BA7E-A2664F1EDB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A6B994-9E2A-4280-8211-8FB9FD80DCDE}"/>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422142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B64D0-F148-4580-A062-477B2E35B8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1012CF-4709-4D05-9302-AFC77A563A27}"/>
              </a:ext>
            </a:extLst>
          </p:cNvPr>
          <p:cNvSpPr>
            <a:spLocks noGrp="1"/>
          </p:cNvSpPr>
          <p:nvPr>
            <p:ph type="dt" sz="half" idx="10"/>
          </p:nvPr>
        </p:nvSpPr>
        <p:spPr/>
        <p:txBody>
          <a:bodyPr/>
          <a:lstStyle/>
          <a:p>
            <a:fld id="{034A694A-AAEE-40E0-A9CB-3F9C317CBC1F}" type="datetimeFigureOut">
              <a:rPr lang="en-US" smtClean="0"/>
              <a:t>9/10/2020</a:t>
            </a:fld>
            <a:endParaRPr lang="en-US"/>
          </a:p>
        </p:txBody>
      </p:sp>
      <p:sp>
        <p:nvSpPr>
          <p:cNvPr id="4" name="Footer Placeholder 3">
            <a:extLst>
              <a:ext uri="{FF2B5EF4-FFF2-40B4-BE49-F238E27FC236}">
                <a16:creationId xmlns:a16="http://schemas.microsoft.com/office/drawing/2014/main" id="{1F08FE68-5845-4046-A3EB-E8BB1EC6BF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CEA7CD-E706-411C-8790-A15724675E18}"/>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271210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EDDB8-CE95-4D6B-8975-95F1058EFAF1}"/>
              </a:ext>
            </a:extLst>
          </p:cNvPr>
          <p:cNvSpPr>
            <a:spLocks noGrp="1"/>
          </p:cNvSpPr>
          <p:nvPr>
            <p:ph type="dt" sz="half" idx="10"/>
          </p:nvPr>
        </p:nvSpPr>
        <p:spPr/>
        <p:txBody>
          <a:bodyPr/>
          <a:lstStyle/>
          <a:p>
            <a:fld id="{034A694A-AAEE-40E0-A9CB-3F9C317CBC1F}" type="datetimeFigureOut">
              <a:rPr lang="en-US" smtClean="0"/>
              <a:t>9/10/2020</a:t>
            </a:fld>
            <a:endParaRPr lang="en-US"/>
          </a:p>
        </p:txBody>
      </p:sp>
      <p:sp>
        <p:nvSpPr>
          <p:cNvPr id="3" name="Footer Placeholder 2">
            <a:extLst>
              <a:ext uri="{FF2B5EF4-FFF2-40B4-BE49-F238E27FC236}">
                <a16:creationId xmlns:a16="http://schemas.microsoft.com/office/drawing/2014/main" id="{78B86735-03E2-4E2C-ACA0-205BE8222C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D55112-A920-4197-A0AD-23D855F9B3EC}"/>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267749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C644-0519-4AA9-BC14-C56483E89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161B49-0B2E-4A96-B7DE-1634CF4C2B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76EE42-4831-4E9B-B022-915871E40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EF304-2295-4A2E-B02F-19312A73D42D}"/>
              </a:ext>
            </a:extLst>
          </p:cNvPr>
          <p:cNvSpPr>
            <a:spLocks noGrp="1"/>
          </p:cNvSpPr>
          <p:nvPr>
            <p:ph type="dt" sz="half" idx="10"/>
          </p:nvPr>
        </p:nvSpPr>
        <p:spPr/>
        <p:txBody>
          <a:bodyPr/>
          <a:lstStyle/>
          <a:p>
            <a:fld id="{034A694A-AAEE-40E0-A9CB-3F9C317CBC1F}" type="datetimeFigureOut">
              <a:rPr lang="en-US" smtClean="0"/>
              <a:t>9/10/2020</a:t>
            </a:fld>
            <a:endParaRPr lang="en-US"/>
          </a:p>
        </p:txBody>
      </p:sp>
      <p:sp>
        <p:nvSpPr>
          <p:cNvPr id="6" name="Footer Placeholder 5">
            <a:extLst>
              <a:ext uri="{FF2B5EF4-FFF2-40B4-BE49-F238E27FC236}">
                <a16:creationId xmlns:a16="http://schemas.microsoft.com/office/drawing/2014/main" id="{F5726A42-DC96-47C4-8321-52F7712B2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94D7E-2D58-4DE5-9DDD-A43645A6F37C}"/>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1627934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BE79-DC00-4905-8ABC-3BA224A764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A223F9-75FB-4292-985D-F6E72F5930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C34DCE-CF44-4A5E-9991-FD905B529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92ACCA-8B46-4209-9735-33E5733B3CAA}"/>
              </a:ext>
            </a:extLst>
          </p:cNvPr>
          <p:cNvSpPr>
            <a:spLocks noGrp="1"/>
          </p:cNvSpPr>
          <p:nvPr>
            <p:ph type="dt" sz="half" idx="10"/>
          </p:nvPr>
        </p:nvSpPr>
        <p:spPr/>
        <p:txBody>
          <a:bodyPr/>
          <a:lstStyle/>
          <a:p>
            <a:fld id="{034A694A-AAEE-40E0-A9CB-3F9C317CBC1F}" type="datetimeFigureOut">
              <a:rPr lang="en-US" smtClean="0"/>
              <a:t>9/10/2020</a:t>
            </a:fld>
            <a:endParaRPr lang="en-US"/>
          </a:p>
        </p:txBody>
      </p:sp>
      <p:sp>
        <p:nvSpPr>
          <p:cNvPr id="6" name="Footer Placeholder 5">
            <a:extLst>
              <a:ext uri="{FF2B5EF4-FFF2-40B4-BE49-F238E27FC236}">
                <a16:creationId xmlns:a16="http://schemas.microsoft.com/office/drawing/2014/main" id="{3AD51778-BB78-4719-8A1D-70DDC6A74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6DBD8A-E2A5-400C-95D8-F716F7F01D19}"/>
              </a:ext>
            </a:extLst>
          </p:cNvPr>
          <p:cNvSpPr>
            <a:spLocks noGrp="1"/>
          </p:cNvSpPr>
          <p:nvPr>
            <p:ph type="sldNum" sz="quarter" idx="12"/>
          </p:nvPr>
        </p:nvSpPr>
        <p:spPr/>
        <p:txBody>
          <a:bodyPr/>
          <a:lstStyle/>
          <a:p>
            <a:fld id="{65CB9A3B-3E3C-4117-A2F1-203557089FEA}" type="slidenum">
              <a:rPr lang="en-US" smtClean="0"/>
              <a:t>‹#›</a:t>
            </a:fld>
            <a:endParaRPr lang="en-US"/>
          </a:p>
        </p:txBody>
      </p:sp>
    </p:spTree>
    <p:extLst>
      <p:ext uri="{BB962C8B-B14F-4D97-AF65-F5344CB8AC3E}">
        <p14:creationId xmlns:p14="http://schemas.microsoft.com/office/powerpoint/2010/main" val="208668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EC1633-48AC-4F5C-BAD5-1D0E83B20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7AA384-9695-4A3A-9E54-20D20F6D82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30438-A2B6-4369-BC49-2DE0DA209A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4A694A-AAEE-40E0-A9CB-3F9C317CBC1F}" type="datetimeFigureOut">
              <a:rPr lang="en-US" smtClean="0"/>
              <a:t>9/10/2020</a:t>
            </a:fld>
            <a:endParaRPr lang="en-US"/>
          </a:p>
        </p:txBody>
      </p:sp>
      <p:sp>
        <p:nvSpPr>
          <p:cNvPr id="5" name="Footer Placeholder 4">
            <a:extLst>
              <a:ext uri="{FF2B5EF4-FFF2-40B4-BE49-F238E27FC236}">
                <a16:creationId xmlns:a16="http://schemas.microsoft.com/office/drawing/2014/main" id="{96D630D0-9ECA-43D8-8A8B-7A3D136414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FB796-3F34-4123-8294-08D6F34B03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B9A3B-3E3C-4117-A2F1-203557089FEA}" type="slidenum">
              <a:rPr lang="en-US" smtClean="0"/>
              <a:t>‹#›</a:t>
            </a:fld>
            <a:endParaRPr lang="en-US"/>
          </a:p>
        </p:txBody>
      </p:sp>
    </p:spTree>
    <p:extLst>
      <p:ext uri="{BB962C8B-B14F-4D97-AF65-F5344CB8AC3E}">
        <p14:creationId xmlns:p14="http://schemas.microsoft.com/office/powerpoint/2010/main" val="2984984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2.png"/><Relationship Id="rId3" Type="http://schemas.openxmlformats.org/officeDocument/2006/relationships/image" Target="../media/image6.tiff"/><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6.tif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5.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A05D96-2DCA-894B-9F92-441A078A0EC4}"/>
              </a:ext>
            </a:extLst>
          </p:cNvPr>
          <p:cNvPicPr>
            <a:picLocks noChangeAspect="1"/>
          </p:cNvPicPr>
          <p:nvPr/>
        </p:nvPicPr>
        <p:blipFill rotWithShape="1">
          <a:blip r:embed="rId2"/>
          <a:srcRect l="73700" t="45990" r="3734" b="34010"/>
          <a:stretch/>
        </p:blipFill>
        <p:spPr>
          <a:xfrm>
            <a:off x="762133" y="896685"/>
            <a:ext cx="6380028" cy="4886830"/>
          </a:xfrm>
          <a:prstGeom prst="rect">
            <a:avLst/>
          </a:prstGeom>
        </p:spPr>
      </p:pic>
      <p:sp>
        <p:nvSpPr>
          <p:cNvPr id="6" name="Rectangle 5">
            <a:extLst>
              <a:ext uri="{FF2B5EF4-FFF2-40B4-BE49-F238E27FC236}">
                <a16:creationId xmlns:a16="http://schemas.microsoft.com/office/drawing/2014/main" id="{63C29633-B29A-AE41-8A2D-358F205C235C}"/>
              </a:ext>
            </a:extLst>
          </p:cNvPr>
          <p:cNvSpPr/>
          <p:nvPr/>
        </p:nvSpPr>
        <p:spPr>
          <a:xfrm>
            <a:off x="4546599" y="1990355"/>
            <a:ext cx="6959597" cy="1349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3E2E48-8751-AF49-8B26-5242C8A442F3}"/>
              </a:ext>
            </a:extLst>
          </p:cNvPr>
          <p:cNvSpPr>
            <a:spLocks noGrp="1"/>
          </p:cNvSpPr>
          <p:nvPr>
            <p:ph type="ctrTitle"/>
          </p:nvPr>
        </p:nvSpPr>
        <p:spPr>
          <a:xfrm>
            <a:off x="2570161" y="1816100"/>
            <a:ext cx="9144000" cy="2387600"/>
          </a:xfrm>
        </p:spPr>
        <p:txBody>
          <a:bodyPr/>
          <a:lstStyle/>
          <a:p>
            <a:pPr algn="r"/>
            <a:r>
              <a:rPr lang="en-US" dirty="0"/>
              <a:t>Explainable AI with</a:t>
            </a:r>
            <a:br>
              <a:rPr lang="en-US" dirty="0"/>
            </a:br>
            <a:r>
              <a:rPr lang="en-US" dirty="0"/>
              <a:t>Shapley Values</a:t>
            </a:r>
          </a:p>
        </p:txBody>
      </p:sp>
    </p:spTree>
    <p:extLst>
      <p:ext uri="{BB962C8B-B14F-4D97-AF65-F5344CB8AC3E}">
        <p14:creationId xmlns:p14="http://schemas.microsoft.com/office/powerpoint/2010/main" val="391745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Callout 20"/>
          <p:cNvSpPr/>
          <p:nvPr/>
        </p:nvSpPr>
        <p:spPr>
          <a:xfrm>
            <a:off x="7542687" y="3841285"/>
            <a:ext cx="2247930" cy="1255673"/>
          </a:xfrm>
          <a:prstGeom prst="wedgeEllipseCallout">
            <a:avLst>
              <a:gd name="adj1" fmla="val 48906"/>
              <a:gd name="adj2" fmla="val 54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p:cNvSpPr/>
          <p:nvPr/>
        </p:nvSpPr>
        <p:spPr>
          <a:xfrm>
            <a:off x="5701903" y="2693634"/>
            <a:ext cx="1812472" cy="901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
        <p:nvSpPr>
          <p:cNvPr id="5" name="Rectangle 4"/>
          <p:cNvSpPr/>
          <p:nvPr/>
        </p:nvSpPr>
        <p:spPr>
          <a:xfrm>
            <a:off x="8233898" y="2693634"/>
            <a:ext cx="1970909" cy="9017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22%</a:t>
            </a:r>
          </a:p>
        </p:txBody>
      </p:sp>
      <p:cxnSp>
        <p:nvCxnSpPr>
          <p:cNvPr id="6" name="Straight Connector 5"/>
          <p:cNvCxnSpPr/>
          <p:nvPr/>
        </p:nvCxnSpPr>
        <p:spPr>
          <a:xfrm>
            <a:off x="7514375" y="3144529"/>
            <a:ext cx="71952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4" idx="1"/>
          </p:cNvCxnSpPr>
          <p:nvPr/>
        </p:nvCxnSpPr>
        <p:spPr>
          <a:xfrm>
            <a:off x="4291586" y="3144529"/>
            <a:ext cx="1410319"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
        <p:nvSpPr>
          <p:cNvPr id="13" name="TextBox 12"/>
          <p:cNvSpPr txBox="1"/>
          <p:nvPr/>
        </p:nvSpPr>
        <p:spPr>
          <a:xfrm>
            <a:off x="7929667" y="1847850"/>
            <a:ext cx="2579371" cy="707886"/>
          </a:xfrm>
          <a:prstGeom prst="rect">
            <a:avLst/>
          </a:prstGeom>
          <a:noFill/>
        </p:spPr>
        <p:txBody>
          <a:bodyPr wrap="square" rtlCol="0">
            <a:spAutoFit/>
          </a:bodyPr>
          <a:lstStyle/>
          <a:p>
            <a:pPr algn="ctr"/>
            <a:r>
              <a:rPr lang="en-US" sz="2000" dirty="0">
                <a:solidFill>
                  <a:schemeClr val="tx1">
                    <a:lumMod val="65000"/>
                    <a:lumOff val="35000"/>
                  </a:schemeClr>
                </a:solidFill>
              </a:rPr>
              <a:t>chance John will have repayment problems</a:t>
            </a:r>
          </a:p>
        </p:txBody>
      </p:sp>
      <p:sp>
        <p:nvSpPr>
          <p:cNvPr id="14" name="TextBox 13"/>
          <p:cNvSpPr txBox="1"/>
          <p:nvPr/>
        </p:nvSpPr>
        <p:spPr>
          <a:xfrm>
            <a:off x="1561308" y="4209693"/>
            <a:ext cx="2986651" cy="461665"/>
          </a:xfrm>
          <a:prstGeom prst="rect">
            <a:avLst/>
          </a:prstGeom>
          <a:noFill/>
        </p:spPr>
        <p:txBody>
          <a:bodyPr wrap="none" rtlCol="0">
            <a:spAutoFit/>
          </a:bodyPr>
          <a:lstStyle/>
          <a:p>
            <a:r>
              <a:rPr lang="en-US" sz="2400"/>
              <a:t>John, </a:t>
            </a:r>
            <a:r>
              <a:rPr lang="en-US" sz="2400" dirty="0"/>
              <a:t>a bank customer</a:t>
            </a:r>
          </a:p>
        </p:txBody>
      </p:sp>
      <p:sp>
        <p:nvSpPr>
          <p:cNvPr id="11" name="TextBox 10"/>
          <p:cNvSpPr txBox="1"/>
          <p:nvPr/>
        </p:nvSpPr>
        <p:spPr>
          <a:xfrm>
            <a:off x="10396544" y="3078142"/>
            <a:ext cx="1483098" cy="584775"/>
          </a:xfrm>
          <a:prstGeom prst="rect">
            <a:avLst/>
          </a:prstGeom>
          <a:noFill/>
        </p:spPr>
        <p:txBody>
          <a:bodyPr wrap="none" rtlCol="0">
            <a:spAutoFit/>
          </a:bodyPr>
          <a:lstStyle/>
          <a:p>
            <a:r>
              <a:rPr lang="en-US" sz="3200">
                <a:solidFill>
                  <a:srgbClr val="F7004B"/>
                </a:solidFill>
              </a:rPr>
              <a:t>No loan</a:t>
            </a:r>
          </a:p>
        </p:txBody>
      </p:sp>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879359" y="2657639"/>
            <a:ext cx="401580" cy="420503"/>
          </a:xfrm>
          <a:prstGeom prst="rect">
            <a:avLst/>
          </a:prstGeom>
        </p:spPr>
      </p:pic>
      <p:sp>
        <p:nvSpPr>
          <p:cNvPr id="7" name="Oval Callout 6"/>
          <p:cNvSpPr/>
          <p:nvPr/>
        </p:nvSpPr>
        <p:spPr>
          <a:xfrm>
            <a:off x="3179515" y="715976"/>
            <a:ext cx="2889272" cy="1255673"/>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3359798" y="1100619"/>
            <a:ext cx="2528706" cy="461665"/>
          </a:xfrm>
          <a:prstGeom prst="rect">
            <a:avLst/>
          </a:prstGeom>
          <a:noFill/>
        </p:spPr>
        <p:txBody>
          <a:bodyPr wrap="none" rtlCol="0">
            <a:spAutoFit/>
          </a:bodyPr>
          <a:lstStyle/>
          <a:p>
            <a:pPr algn="ctr"/>
            <a:r>
              <a:rPr lang="en-US" sz="2400" dirty="0"/>
              <a:t>Why was I denied?</a:t>
            </a:r>
          </a:p>
        </p:txBody>
      </p:sp>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3377464" y="4646064"/>
            <a:ext cx="1484300" cy="1936752"/>
          </a:xfrm>
          <a:prstGeom prst="rect">
            <a:avLst/>
          </a:prstGeom>
        </p:spPr>
      </p:pic>
      <p:sp>
        <p:nvSpPr>
          <p:cNvPr id="17" name="Oval Callout 16"/>
          <p:cNvSpPr/>
          <p:nvPr/>
        </p:nvSpPr>
        <p:spPr>
          <a:xfrm>
            <a:off x="4826756" y="3841285"/>
            <a:ext cx="2390678" cy="1255673"/>
          </a:xfrm>
          <a:prstGeom prst="wedgeEllipseCallout">
            <a:avLst>
              <a:gd name="adj1" fmla="val -44941"/>
              <a:gd name="adj2" fmla="val 467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p:cNvSpPr txBox="1"/>
          <p:nvPr/>
        </p:nvSpPr>
        <p:spPr>
          <a:xfrm>
            <a:off x="5077765" y="4025025"/>
            <a:ext cx="1888659" cy="830997"/>
          </a:xfrm>
          <a:prstGeom prst="rect">
            <a:avLst/>
          </a:prstGeom>
          <a:noFill/>
        </p:spPr>
        <p:txBody>
          <a:bodyPr wrap="none" rtlCol="0">
            <a:spAutoFit/>
          </a:bodyPr>
          <a:lstStyle/>
          <a:p>
            <a:pPr algn="ctr"/>
            <a:r>
              <a:rPr lang="en-US" sz="2400" dirty="0"/>
              <a:t>What is our</a:t>
            </a:r>
          </a:p>
          <a:p>
            <a:pPr algn="ctr"/>
            <a:r>
              <a:rPr lang="en-US" sz="2400" dirty="0"/>
              <a:t>financial risk?</a:t>
            </a:r>
          </a:p>
        </p:txBody>
      </p:sp>
      <p:pic>
        <p:nvPicPr>
          <p:cNvPr id="20" name="Picture 19"/>
          <p:cNvPicPr>
            <a:picLocks noChangeAspect="1"/>
          </p:cNvPicPr>
          <p:nvPr/>
        </p:nvPicPr>
        <p:blipFill>
          <a:blip r:embed="rId7"/>
          <a:stretch>
            <a:fillRect/>
          </a:stretch>
        </p:blipFill>
        <p:spPr>
          <a:xfrm>
            <a:off x="2438465" y="2011302"/>
            <a:ext cx="1538692" cy="2031343"/>
          </a:xfrm>
          <a:prstGeom prst="rect">
            <a:avLst/>
          </a:prstGeom>
        </p:spPr>
      </p:pic>
      <p:sp>
        <p:nvSpPr>
          <p:cNvPr id="22" name="TextBox 21"/>
          <p:cNvSpPr txBox="1"/>
          <p:nvPr/>
        </p:nvSpPr>
        <p:spPr>
          <a:xfrm>
            <a:off x="8018686" y="4025026"/>
            <a:ext cx="1295931" cy="830997"/>
          </a:xfrm>
          <a:prstGeom prst="rect">
            <a:avLst/>
          </a:prstGeom>
          <a:noFill/>
        </p:spPr>
        <p:txBody>
          <a:bodyPr wrap="none" rtlCol="0">
            <a:spAutoFit/>
          </a:bodyPr>
          <a:lstStyle/>
          <a:p>
            <a:pPr algn="ctr"/>
            <a:r>
              <a:rPr lang="en-US" sz="2400" dirty="0"/>
              <a:t>How do I</a:t>
            </a:r>
          </a:p>
          <a:p>
            <a:pPr algn="ctr"/>
            <a:r>
              <a:rPr lang="en-US" sz="2400" dirty="0"/>
              <a:t>debug?</a:t>
            </a:r>
          </a:p>
        </p:txBody>
      </p:sp>
      <p:sp>
        <p:nvSpPr>
          <p:cNvPr id="19" name="TextBox 18">
            <a:extLst>
              <a:ext uri="{FF2B5EF4-FFF2-40B4-BE49-F238E27FC236}">
                <a16:creationId xmlns:a16="http://schemas.microsoft.com/office/drawing/2014/main" id="{D0B0F350-DD67-429B-B869-5C6247A7FA31}"/>
              </a:ext>
            </a:extLst>
          </p:cNvPr>
          <p:cNvSpPr txBox="1"/>
          <p:nvPr/>
        </p:nvSpPr>
        <p:spPr>
          <a:xfrm>
            <a:off x="5486741" y="2047484"/>
            <a:ext cx="2228690" cy="523220"/>
          </a:xfrm>
          <a:prstGeom prst="rect">
            <a:avLst/>
          </a:prstGeom>
          <a:noFill/>
        </p:spPr>
        <p:txBody>
          <a:bodyPr wrap="square" rtlCol="0">
            <a:spAutoFit/>
          </a:bodyPr>
          <a:lstStyle/>
          <a:p>
            <a:pPr algn="ctr"/>
            <a:r>
              <a:rPr lang="en-US" sz="2800" b="1" dirty="0">
                <a:solidFill>
                  <a:srgbClr val="009E47"/>
                </a:solidFill>
              </a:rPr>
              <a:t>Accuracy = $</a:t>
            </a:r>
          </a:p>
        </p:txBody>
      </p:sp>
    </p:spTree>
    <p:custDataLst>
      <p:tags r:id="rId1"/>
    </p:custDataLst>
    <p:extLst>
      <p:ext uri="{BB962C8B-B14F-4D97-AF65-F5344CB8AC3E}">
        <p14:creationId xmlns:p14="http://schemas.microsoft.com/office/powerpoint/2010/main" val="131346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P spid="5" grpId="0" animBg="1"/>
      <p:bldP spid="13" grpId="0"/>
      <p:bldP spid="14" grpId="0"/>
      <p:bldP spid="11" grpId="0"/>
      <p:bldP spid="7" grpId="0" animBg="1"/>
      <p:bldP spid="9" grpId="0"/>
      <p:bldP spid="17" grpId="0" animBg="1"/>
      <p:bldP spid="18" grpId="0"/>
      <p:bldP spid="22"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3</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3" name="Straight Arrow Connector 12"/>
          <p:cNvCxnSpPr>
            <a:cxnSpLocks/>
          </p:cNvCxnSpPr>
          <p:nvPr/>
        </p:nvCxnSpPr>
        <p:spPr>
          <a:xfrm>
            <a:off x="2633446" y="4708654"/>
            <a:ext cx="524275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860601"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799616" y="4800601"/>
            <a:ext cx="2910412" cy="461665"/>
          </a:xfrm>
          <a:prstGeom prst="rect">
            <a:avLst/>
          </a:prstGeom>
          <a:noFill/>
        </p:spPr>
        <p:txBody>
          <a:bodyPr wrap="none" rtlCol="0">
            <a:spAutoFit/>
          </a:bodyPr>
          <a:lstStyle/>
          <a:p>
            <a:r>
              <a:rPr lang="en-US" sz="2400" dirty="0">
                <a:solidFill>
                  <a:srgbClr val="F7004B"/>
                </a:solidFill>
              </a:rPr>
              <a:t>How did we get here?</a:t>
            </a:r>
          </a:p>
        </p:txBody>
      </p:sp>
      <p:sp>
        <p:nvSpPr>
          <p:cNvPr id="78" name="TextBox 77"/>
          <p:cNvSpPr txBox="1"/>
          <p:nvPr/>
        </p:nvSpPr>
        <p:spPr>
          <a:xfrm>
            <a:off x="1900392" y="2592622"/>
            <a:ext cx="1466107" cy="502766"/>
          </a:xfrm>
          <a:prstGeom prst="rect">
            <a:avLst/>
          </a:prstGeom>
          <a:noFill/>
        </p:spPr>
        <p:txBody>
          <a:bodyPr wrap="none" rtlCol="0">
            <a:spAutoFit/>
          </a:bodyPr>
          <a:lstStyle/>
          <a:p>
            <a:r>
              <a:rPr lang="en-US" sz="2667" dirty="0"/>
              <a:t>Base rate</a:t>
            </a:r>
          </a:p>
        </p:txBody>
      </p:sp>
      <p:sp>
        <p:nvSpPr>
          <p:cNvPr id="79" name="TextBox 78"/>
          <p:cNvSpPr txBox="1"/>
          <p:nvPr/>
        </p:nvSpPr>
        <p:spPr>
          <a:xfrm>
            <a:off x="6460296" y="2626899"/>
            <a:ext cx="2800317" cy="502766"/>
          </a:xfrm>
          <a:prstGeom prst="rect">
            <a:avLst/>
          </a:prstGeom>
          <a:noFill/>
        </p:spPr>
        <p:txBody>
          <a:bodyPr wrap="none" rtlCol="0">
            <a:spAutoFit/>
          </a:bodyPr>
          <a:lstStyle/>
          <a:p>
            <a:pPr algn="ctr"/>
            <a:r>
              <a:rPr lang="en-US" sz="2667"/>
              <a:t>Prediction for John</a:t>
            </a:r>
            <a:endParaRPr lang="en-US" sz="2667" dirty="0"/>
          </a:p>
        </p:txBody>
      </p:sp>
      <p:sp>
        <p:nvSpPr>
          <p:cNvPr id="20" name="TextBox 19"/>
          <p:cNvSpPr txBox="1"/>
          <p:nvPr/>
        </p:nvSpPr>
        <p:spPr>
          <a:xfrm>
            <a:off x="7488111" y="3160379"/>
            <a:ext cx="776175" cy="502766"/>
          </a:xfrm>
          <a:prstGeom prst="rect">
            <a:avLst/>
          </a:prstGeom>
          <a:noFill/>
        </p:spPr>
        <p:txBody>
          <a:bodyPr wrap="none" rtlCol="0">
            <a:spAutoFit/>
          </a:bodyPr>
          <a:lstStyle/>
          <a:p>
            <a:r>
              <a:rPr lang="en-US" sz="2667" dirty="0"/>
              <a:t>22%</a:t>
            </a:r>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7549824" y="3712674"/>
                <a:ext cx="62126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7549824" y="3712674"/>
                <a:ext cx="621260" cy="338554"/>
              </a:xfrm>
              <a:prstGeom prst="rect">
                <a:avLst/>
              </a:prstGeom>
              <a:blipFill>
                <a:blip r:embed="rId4"/>
                <a:stretch>
                  <a:fillRect l="-14706"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1961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8D1B45E6-906B-484B-8923-75AAB55390CD}"/>
              </a:ext>
            </a:extLst>
          </p:cNvPr>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116D65-FC1B-4D22-8701-BC71C920102C}"/>
              </a:ext>
            </a:extLst>
          </p:cNvPr>
          <p:cNvSpPr txBox="1"/>
          <p:nvPr/>
        </p:nvSpPr>
        <p:spPr>
          <a:xfrm>
            <a:off x="2313795" y="3182559"/>
            <a:ext cx="776175" cy="502766"/>
          </a:xfrm>
          <a:prstGeom prst="rect">
            <a:avLst/>
          </a:prstGeom>
          <a:noFill/>
        </p:spPr>
        <p:txBody>
          <a:bodyPr wrap="none" rtlCol="0">
            <a:spAutoFit/>
          </a:bodyPr>
          <a:lstStyle/>
          <a:p>
            <a:r>
              <a:rPr lang="en-US" sz="2667" dirty="0"/>
              <a:t>16%</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8665A3-44AC-4FE4-99BE-9E8E52B10264}"/>
                  </a:ext>
                </a:extLst>
              </p:cNvPr>
              <p:cNvSpPr txBox="1"/>
              <p:nvPr/>
            </p:nvSpPr>
            <p:spPr>
              <a:xfrm>
                <a:off x="2075905" y="3685325"/>
                <a:ext cx="103778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p>
            </p:txBody>
          </p:sp>
        </mc:Choice>
        <mc:Fallback xmlns="">
          <p:sp>
            <p:nvSpPr>
              <p:cNvPr id="31" name="TextBox 30">
                <a:extLst>
                  <a:ext uri="{FF2B5EF4-FFF2-40B4-BE49-F238E27FC236}">
                    <a16:creationId xmlns:a16="http://schemas.microsoft.com/office/drawing/2014/main" id="{C28665A3-44AC-4FE4-99BE-9E8E52B10264}"/>
                  </a:ext>
                </a:extLst>
              </p:cNvPr>
              <p:cNvSpPr txBox="1">
                <a:spLocks noRot="1" noChangeAspect="1" noMove="1" noResize="1" noEditPoints="1" noAdjustHandles="1" noChangeArrowheads="1" noChangeShapeType="1" noTextEdit="1"/>
              </p:cNvSpPr>
              <p:nvPr/>
            </p:nvSpPr>
            <p:spPr>
              <a:xfrm>
                <a:off x="2075905" y="3685325"/>
                <a:ext cx="1037785" cy="338554"/>
              </a:xfrm>
              <a:prstGeom prst="rect">
                <a:avLst/>
              </a:prstGeom>
              <a:blipFill>
                <a:blip r:embed="rId6"/>
                <a:stretch>
                  <a:fillRect l="-5882" t="-3636" r="-9412" b="-36364"/>
                </a:stretch>
              </a:blipFill>
            </p:spPr>
            <p:txBody>
              <a:bodyPr/>
              <a:lstStyle/>
              <a:p>
                <a:r>
                  <a:rPr lang="en-US">
                    <a:noFill/>
                  </a:rPr>
                  <a:t> </a:t>
                </a:r>
              </a:p>
            </p:txBody>
          </p:sp>
        </mc:Fallback>
      </mc:AlternateContent>
    </p:spTree>
    <p:extLst>
      <p:ext uri="{BB962C8B-B14F-4D97-AF65-F5344CB8AC3E}">
        <p14:creationId xmlns:p14="http://schemas.microsoft.com/office/powerpoint/2010/main" val="275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20" grpId="0"/>
      <p:bldP spid="23"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4</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13795" y="3144684"/>
            <a:ext cx="776175" cy="502766"/>
          </a:xfrm>
          <a:prstGeom prst="rect">
            <a:avLst/>
          </a:prstGeom>
          <a:noFill/>
        </p:spPr>
        <p:txBody>
          <a:bodyPr wrap="none" rtlCol="0">
            <a:spAutoFit/>
          </a:bodyPr>
          <a:lstStyle/>
          <a:p>
            <a:r>
              <a:rPr lang="en-US" sz="2667" dirty="0"/>
              <a:t>16%</a:t>
            </a:r>
          </a:p>
        </p:txBody>
      </p:sp>
      <p:sp>
        <p:nvSpPr>
          <p:cNvPr id="20" name="TextBox 19"/>
          <p:cNvSpPr txBox="1"/>
          <p:nvPr/>
        </p:nvSpPr>
        <p:spPr>
          <a:xfrm>
            <a:off x="8760322" y="3144684"/>
            <a:ext cx="776175" cy="502766"/>
          </a:xfrm>
          <a:prstGeom prst="rect">
            <a:avLst/>
          </a:prstGeom>
          <a:noFill/>
        </p:spPr>
        <p:txBody>
          <a:bodyPr wrap="none" rtlCol="0">
            <a:spAutoFit/>
          </a:bodyPr>
          <a:lstStyle/>
          <a:p>
            <a:r>
              <a:rPr lang="en-US" sz="2667" dirty="0"/>
              <a:t>22%</a:t>
            </a:r>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3778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4"/>
                <a:stretch>
                  <a:fillRect l="-5882" t="-1786" r="-9412"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2126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5"/>
                <a:stretch>
                  <a:fillRect l="-14706"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1961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6"/>
                <a:stretch>
                  <a:fillRect l="-29730" r="-24324" b="-727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3D67FCF-6A07-47B3-8CC3-219CEB2022B2}"/>
              </a:ext>
            </a:extLst>
          </p:cNvPr>
          <p:cNvSpPr txBox="1"/>
          <p:nvPr/>
        </p:nvSpPr>
        <p:spPr>
          <a:xfrm>
            <a:off x="1041040" y="5143941"/>
            <a:ext cx="1340432" cy="461665"/>
          </a:xfrm>
          <a:prstGeom prst="rect">
            <a:avLst/>
          </a:prstGeom>
          <a:noFill/>
        </p:spPr>
        <p:txBody>
          <a:bodyPr wrap="none" rtlCol="0">
            <a:spAutoFit/>
          </a:bodyPr>
          <a:lstStyle/>
          <a:p>
            <a:r>
              <a:rPr lang="en-US" sz="2400" dirty="0">
                <a:solidFill>
                  <a:srgbClr val="F7004B"/>
                </a:solidFill>
              </a:rPr>
              <a:t>Base rate</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7"/>
                <a:stretch>
                  <a:fillRect l="-25000" r="-6250" b="-32143"/>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D16D1E2-2572-40B5-810B-27D004F0594B}"/>
              </a:ext>
            </a:extLst>
          </p:cNvPr>
          <p:cNvSpPr txBox="1"/>
          <p:nvPr/>
        </p:nvSpPr>
        <p:spPr>
          <a:xfrm>
            <a:off x="2381472" y="5369210"/>
            <a:ext cx="2625270" cy="461665"/>
          </a:xfrm>
          <a:prstGeom prst="rect">
            <a:avLst/>
          </a:prstGeom>
          <a:noFill/>
        </p:spPr>
        <p:txBody>
          <a:bodyPr wrap="none" rtlCol="0">
            <a:spAutoFit/>
          </a:bodyPr>
          <a:lstStyle/>
          <a:p>
            <a:pPr algn="ctr"/>
            <a:r>
              <a:rPr lang="en-US" sz="2400" dirty="0">
                <a:solidFill>
                  <a:srgbClr val="F7004B"/>
                </a:solidFill>
              </a:rPr>
              <a:t>Income not verified</a:t>
            </a:r>
          </a:p>
        </p:txBody>
      </p:sp>
      <p:cxnSp>
        <p:nvCxnSpPr>
          <p:cNvPr id="32" name="Straight Arrow Connector 31">
            <a:extLst>
              <a:ext uri="{FF2B5EF4-FFF2-40B4-BE49-F238E27FC236}">
                <a16:creationId xmlns:a16="http://schemas.microsoft.com/office/drawing/2014/main" id="{FE36ECD1-3C5A-435A-AB87-D5FA99E348E3}"/>
              </a:ext>
            </a:extLst>
          </p:cNvPr>
          <p:cNvCxnSpPr/>
          <p:nvPr/>
        </p:nvCxnSpPr>
        <p:spPr>
          <a:xfrm>
            <a:off x="4905739"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19BC55-935A-4C2F-8C83-3302EE28711A}"/>
              </a:ext>
            </a:extLst>
          </p:cNvPr>
          <p:cNvSpPr txBox="1"/>
          <p:nvPr/>
        </p:nvSpPr>
        <p:spPr>
          <a:xfrm>
            <a:off x="4373100" y="3144684"/>
            <a:ext cx="1035861" cy="502766"/>
          </a:xfrm>
          <a:prstGeom prst="rect">
            <a:avLst/>
          </a:prstGeom>
          <a:noFill/>
        </p:spPr>
        <p:txBody>
          <a:bodyPr wrap="none" rtlCol="0">
            <a:spAutoFit/>
          </a:bodyPr>
          <a:lstStyle/>
          <a:p>
            <a:r>
              <a:rPr lang="en-US" sz="2667" dirty="0"/>
              <a:t>18.2%</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D6243D9-6CFA-4658-8E8E-6E51FE685478}"/>
                  </a:ext>
                </a:extLst>
              </p:cNvPr>
              <p:cNvSpPr txBox="1"/>
              <p:nvPr/>
            </p:nvSpPr>
            <p:spPr>
              <a:xfrm>
                <a:off x="3490518" y="3692776"/>
                <a:ext cx="280102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oMath>
                  </m:oMathPara>
                </a14:m>
                <a:endParaRPr lang="en-US" sz="2200" dirty="0"/>
              </a:p>
            </p:txBody>
          </p:sp>
        </mc:Choice>
        <mc:Fallback xmlns="">
          <p:sp>
            <p:nvSpPr>
              <p:cNvPr id="35" name="TextBox 34">
                <a:extLst>
                  <a:ext uri="{FF2B5EF4-FFF2-40B4-BE49-F238E27FC236}">
                    <a16:creationId xmlns:a16="http://schemas.microsoft.com/office/drawing/2014/main" id="{8D6243D9-6CFA-4658-8E8E-6E51FE685478}"/>
                  </a:ext>
                </a:extLst>
              </p:cNvPr>
              <p:cNvSpPr txBox="1">
                <a:spLocks noRot="1" noChangeAspect="1" noMove="1" noResize="1" noEditPoints="1" noAdjustHandles="1" noChangeArrowheads="1" noChangeShapeType="1" noTextEdit="1"/>
              </p:cNvSpPr>
              <p:nvPr/>
            </p:nvSpPr>
            <p:spPr>
              <a:xfrm>
                <a:off x="3490518" y="3692776"/>
                <a:ext cx="2801023" cy="338554"/>
              </a:xfrm>
              <a:prstGeom prst="rect">
                <a:avLst/>
              </a:prstGeom>
              <a:blipFill>
                <a:blip r:embed="rId8"/>
                <a:stretch>
                  <a:fillRect l="-1961" t="-1818" r="-3486"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38029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9"/>
                <a:stretch>
                  <a:fillRect l="-25806" r="-6452" b="-34545"/>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5333135" y="5426726"/>
            <a:ext cx="4398264"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DA25762-BDE7-47BF-A94F-1CACEC207747}"/>
              </a:ext>
            </a:extLst>
          </p:cNvPr>
          <p:cNvSpPr txBox="1"/>
          <p:nvPr/>
        </p:nvSpPr>
        <p:spPr>
          <a:xfrm>
            <a:off x="5762031" y="5425243"/>
            <a:ext cx="3681264" cy="461665"/>
          </a:xfrm>
          <a:prstGeom prst="rect">
            <a:avLst/>
          </a:prstGeom>
          <a:noFill/>
        </p:spPr>
        <p:txBody>
          <a:bodyPr wrap="none" rtlCol="0">
            <a:spAutoFit/>
          </a:bodyPr>
          <a:lstStyle/>
          <a:p>
            <a:r>
              <a:rPr lang="en-US" sz="2400" dirty="0">
                <a:solidFill>
                  <a:srgbClr val="0089FA"/>
                </a:solidFill>
              </a:rPr>
              <a:t>No recent account openings</a:t>
            </a:r>
          </a:p>
        </p:txBody>
      </p: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5364939" y="5933050"/>
            <a:ext cx="3721608"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B389569-1B9F-45E8-A35A-3AC689C3D64F}"/>
              </a:ext>
            </a:extLst>
          </p:cNvPr>
          <p:cNvCxnSpPr/>
          <p:nvPr/>
        </p:nvCxnSpPr>
        <p:spPr>
          <a:xfrm>
            <a:off x="8103482" y="4114141"/>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35E2D04-1843-4AB4-A7F9-07A4DB761ACE}"/>
              </a:ext>
            </a:extLst>
          </p:cNvPr>
          <p:cNvSpPr txBox="1"/>
          <p:nvPr/>
        </p:nvSpPr>
        <p:spPr>
          <a:xfrm>
            <a:off x="7710819" y="3144684"/>
            <a:ext cx="776175" cy="502766"/>
          </a:xfrm>
          <a:prstGeom prst="rect">
            <a:avLst/>
          </a:prstGeom>
          <a:noFill/>
        </p:spPr>
        <p:txBody>
          <a:bodyPr wrap="none" rtlCol="0">
            <a:spAutoFit/>
          </a:bodyPr>
          <a:lstStyle/>
          <a:p>
            <a:r>
              <a:rPr lang="en-US" sz="2667" dirty="0"/>
              <a:t>21%</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9E08738-473A-42B2-AC22-7E7C1FE03C48}"/>
                  </a:ext>
                </a:extLst>
              </p:cNvPr>
              <p:cNvSpPr txBox="1"/>
              <p:nvPr/>
            </p:nvSpPr>
            <p:spPr>
              <a:xfrm>
                <a:off x="6569353" y="3686838"/>
                <a:ext cx="3059106"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m:t>
                          </m:r>
                        </m:sub>
                      </m:sSub>
                      <m:r>
                        <a:rPr lang="en-US" sz="2200" b="0" i="1" smtClean="0">
                          <a:latin typeface="Cambria Math" panose="02040503050406030204" pitchFamily="18" charset="0"/>
                        </a:rPr>
                        <m:t>)]</m:t>
                      </m:r>
                    </m:oMath>
                  </m:oMathPara>
                </a14:m>
                <a:endParaRPr lang="en-US" sz="2200" dirty="0"/>
              </a:p>
            </p:txBody>
          </p:sp>
        </mc:Choice>
        <mc:Fallback xmlns="">
          <p:sp>
            <p:nvSpPr>
              <p:cNvPr id="44" name="TextBox 43">
                <a:extLst>
                  <a:ext uri="{FF2B5EF4-FFF2-40B4-BE49-F238E27FC236}">
                    <a16:creationId xmlns:a16="http://schemas.microsoft.com/office/drawing/2014/main" id="{39E08738-473A-42B2-AC22-7E7C1FE03C48}"/>
                  </a:ext>
                </a:extLst>
              </p:cNvPr>
              <p:cNvSpPr txBox="1">
                <a:spLocks noRot="1" noChangeAspect="1" noMove="1" noResize="1" noEditPoints="1" noAdjustHandles="1" noChangeArrowheads="1" noChangeShapeType="1" noTextEdit="1"/>
              </p:cNvSpPr>
              <p:nvPr/>
            </p:nvSpPr>
            <p:spPr>
              <a:xfrm>
                <a:off x="6569353" y="3686838"/>
                <a:ext cx="3059106" cy="353366"/>
              </a:xfrm>
              <a:prstGeom prst="rect">
                <a:avLst/>
              </a:prstGeom>
              <a:blipFill>
                <a:blip r:embed="rId10"/>
                <a:stretch>
                  <a:fillRect l="-1597" r="-3194" b="-31034"/>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DC21634A-B0D5-4843-A69F-6413026127F5}"/>
              </a:ext>
            </a:extLst>
          </p:cNvPr>
          <p:cNvCxnSpPr/>
          <p:nvPr/>
        </p:nvCxnSpPr>
        <p:spPr>
          <a:xfrm>
            <a:off x="9746107" y="4147838"/>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3FD1549-6842-4DD2-BD5F-1481FE522BB6}"/>
              </a:ext>
            </a:extLst>
          </p:cNvPr>
          <p:cNvSpPr txBox="1"/>
          <p:nvPr/>
        </p:nvSpPr>
        <p:spPr>
          <a:xfrm>
            <a:off x="9213468" y="3144684"/>
            <a:ext cx="1035861" cy="502766"/>
          </a:xfrm>
          <a:prstGeom prst="rect">
            <a:avLst/>
          </a:prstGeom>
          <a:noFill/>
        </p:spPr>
        <p:txBody>
          <a:bodyPr wrap="none" rtlCol="0">
            <a:spAutoFit/>
          </a:bodyPr>
          <a:lstStyle/>
          <a:p>
            <a:r>
              <a:rPr lang="en-US" sz="2667" dirty="0"/>
              <a:t>22.5%</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6921CBD-6E23-4DE1-B235-78E94206372D}"/>
                  </a:ext>
                </a:extLst>
              </p:cNvPr>
              <p:cNvSpPr txBox="1"/>
              <p:nvPr/>
            </p:nvSpPr>
            <p:spPr>
              <a:xfrm>
                <a:off x="8095108" y="3674858"/>
                <a:ext cx="3379708"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𝑑𝑜</m:t>
                          </m:r>
                          <m:r>
                            <a:rPr lang="en-US" sz="2200" b="0" i="1" smtClean="0">
                              <a:latin typeface="Cambria Math" panose="02040503050406030204" pitchFamily="18" charset="0"/>
                            </a:rPr>
                            <m:t>(</m:t>
                          </m:r>
                          <m:r>
                            <a:rPr lang="en-US" sz="2200" b="0" i="1" smtClean="0">
                              <a:latin typeface="Cambria Math" panose="02040503050406030204" pitchFamily="18" charset="0"/>
                            </a:rPr>
                            <m:t>𝑋</m:t>
                          </m:r>
                        </m:e>
                        <m:sub>
                          <m:r>
                            <a:rPr lang="en-US" sz="2200" b="0" i="1" smtClean="0">
                              <a:latin typeface="Cambria Math" panose="02040503050406030204" pitchFamily="18" charset="0"/>
                            </a:rPr>
                            <m:t>1,2,3</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1,2,3</m:t>
                          </m:r>
                        </m:sub>
                      </m:sSub>
                      <m:r>
                        <a:rPr lang="en-US" sz="2200" b="0" i="1" smtClean="0">
                          <a:latin typeface="Cambria Math" panose="02040503050406030204" pitchFamily="18" charset="0"/>
                        </a:rPr>
                        <m:t>)]</m:t>
                      </m:r>
                    </m:oMath>
                  </m:oMathPara>
                </a14:m>
                <a:endParaRPr lang="en-US" sz="2200" dirty="0"/>
              </a:p>
            </p:txBody>
          </p:sp>
        </mc:Choice>
        <mc:Fallback xmlns="">
          <p:sp>
            <p:nvSpPr>
              <p:cNvPr id="47" name="TextBox 46">
                <a:extLst>
                  <a:ext uri="{FF2B5EF4-FFF2-40B4-BE49-F238E27FC236}">
                    <a16:creationId xmlns:a16="http://schemas.microsoft.com/office/drawing/2014/main" id="{C6921CBD-6E23-4DE1-B235-78E94206372D}"/>
                  </a:ext>
                </a:extLst>
              </p:cNvPr>
              <p:cNvSpPr txBox="1">
                <a:spLocks noRot="1" noChangeAspect="1" noMove="1" noResize="1" noEditPoints="1" noAdjustHandles="1" noChangeArrowheads="1" noChangeShapeType="1" noTextEdit="1"/>
              </p:cNvSpPr>
              <p:nvPr/>
            </p:nvSpPr>
            <p:spPr>
              <a:xfrm>
                <a:off x="8095108" y="3674858"/>
                <a:ext cx="3379708" cy="353366"/>
              </a:xfrm>
              <a:prstGeom prst="rect">
                <a:avLst/>
              </a:prstGeom>
              <a:blipFill>
                <a:blip r:embed="rId11"/>
                <a:stretch>
                  <a:fillRect l="-1444" r="-2708" b="-31034"/>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45D3FFEC-816E-46A8-BDAB-995A6E275C1F}"/>
              </a:ext>
            </a:extLst>
          </p:cNvPr>
          <p:cNvCxnSpPr/>
          <p:nvPr/>
        </p:nvCxnSpPr>
        <p:spPr>
          <a:xfrm>
            <a:off x="5380380" y="4157644"/>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3C5EE7-9877-4E9C-984A-C8F80F6FDE9E}"/>
              </a:ext>
            </a:extLst>
          </p:cNvPr>
          <p:cNvSpPr txBox="1"/>
          <p:nvPr/>
        </p:nvSpPr>
        <p:spPr>
          <a:xfrm>
            <a:off x="4987717" y="3144684"/>
            <a:ext cx="1035861" cy="502766"/>
          </a:xfrm>
          <a:prstGeom prst="rect">
            <a:avLst/>
          </a:prstGeom>
          <a:noFill/>
        </p:spPr>
        <p:txBody>
          <a:bodyPr wrap="none" rtlCol="0">
            <a:spAutoFit/>
          </a:bodyPr>
          <a:lstStyle/>
          <a:p>
            <a:r>
              <a:rPr lang="en-US" sz="2667" dirty="0"/>
              <a:t>18.5%</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FBDCB19-D176-4F44-A13D-7D5F29966B41}"/>
                  </a:ext>
                </a:extLst>
              </p:cNvPr>
              <p:cNvSpPr txBox="1"/>
              <p:nvPr/>
            </p:nvSpPr>
            <p:spPr>
              <a:xfrm>
                <a:off x="3527944" y="3695051"/>
                <a:ext cx="3700308" cy="353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 </m:t>
                          </m:r>
                        </m:e>
                      </m:d>
                      <m:r>
                        <a:rPr lang="en-US" sz="2200" b="0" i="1" smtClean="0">
                          <a:latin typeface="Cambria Math" panose="02040503050406030204" pitchFamily="18" charset="0"/>
                        </a:rPr>
                        <m:t> </m:t>
                      </m:r>
                      <m:r>
                        <a:rPr lang="en-US" sz="2200" b="0" i="1" smtClean="0">
                          <a:latin typeface="Cambria Math" panose="02040503050406030204" pitchFamily="18" charset="0"/>
                        </a:rPr>
                        <m:t>𝑑𝑜</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1,2,3,4</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1,2,3,4</m:t>
                          </m:r>
                        </m:sub>
                      </m:sSub>
                      <m:r>
                        <a:rPr lang="en-US" sz="2200" b="0" i="1" smtClean="0">
                          <a:latin typeface="Cambria Math" panose="02040503050406030204" pitchFamily="18" charset="0"/>
                        </a:rPr>
                        <m:t>)]</m:t>
                      </m:r>
                    </m:oMath>
                  </m:oMathPara>
                </a14:m>
                <a:endParaRPr lang="en-US" sz="2200" dirty="0"/>
              </a:p>
            </p:txBody>
          </p:sp>
        </mc:Choice>
        <mc:Fallback xmlns="">
          <p:sp>
            <p:nvSpPr>
              <p:cNvPr id="50" name="TextBox 49">
                <a:extLst>
                  <a:ext uri="{FF2B5EF4-FFF2-40B4-BE49-F238E27FC236}">
                    <a16:creationId xmlns:a16="http://schemas.microsoft.com/office/drawing/2014/main" id="{FFBDCB19-D176-4F44-A13D-7D5F29966B41}"/>
                  </a:ext>
                </a:extLst>
              </p:cNvPr>
              <p:cNvSpPr txBox="1">
                <a:spLocks noRot="1" noChangeAspect="1" noMove="1" noResize="1" noEditPoints="1" noAdjustHandles="1" noChangeArrowheads="1" noChangeShapeType="1" noTextEdit="1"/>
              </p:cNvSpPr>
              <p:nvPr/>
            </p:nvSpPr>
            <p:spPr>
              <a:xfrm>
                <a:off x="3527944" y="3695051"/>
                <a:ext cx="3700308" cy="353366"/>
              </a:xfrm>
              <a:prstGeom prst="rect">
                <a:avLst/>
              </a:prstGeom>
              <a:blipFill>
                <a:blip r:embed="rId12"/>
                <a:stretch>
                  <a:fillRect l="-1318" r="-2471"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13"/>
                <a:stretch>
                  <a:fillRect l="-25000" r="-6250"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14"/>
                <a:stretch>
                  <a:fillRect l="-25000" r="-6250"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7489804" y="4996535"/>
                <a:ext cx="375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7489804" y="4996535"/>
                <a:ext cx="375808" cy="338554"/>
              </a:xfrm>
              <a:prstGeom prst="rect">
                <a:avLst/>
              </a:prstGeom>
              <a:blipFill>
                <a:blip r:embed="rId15"/>
                <a:stretch>
                  <a:fillRect l="-26230" r="-6557"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7170542" y="5984906"/>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7170542" y="5984906"/>
                <a:ext cx="386836" cy="338554"/>
              </a:xfrm>
              <a:prstGeom prst="rect">
                <a:avLst/>
              </a:prstGeom>
              <a:blipFill>
                <a:blip r:embed="rId16"/>
                <a:stretch>
                  <a:fillRect l="-25000" r="-6250" b="-34545"/>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152DBB6D-5D2D-4CD1-8F37-302B59E8A778}"/>
              </a:ext>
            </a:extLst>
          </p:cNvPr>
          <p:cNvSpPr txBox="1"/>
          <p:nvPr/>
        </p:nvSpPr>
        <p:spPr>
          <a:xfrm>
            <a:off x="5894539" y="5118919"/>
            <a:ext cx="1200714" cy="461665"/>
          </a:xfrm>
          <a:prstGeom prst="rect">
            <a:avLst/>
          </a:prstGeom>
          <a:noFill/>
        </p:spPr>
        <p:txBody>
          <a:bodyPr wrap="none" rtlCol="0">
            <a:spAutoFit/>
          </a:bodyPr>
          <a:lstStyle/>
          <a:p>
            <a:pPr algn="ctr"/>
            <a:r>
              <a:rPr lang="en-US" sz="2400" dirty="0">
                <a:solidFill>
                  <a:srgbClr val="F7004B"/>
                </a:solidFill>
              </a:rPr>
              <a:t>DTI = 30</a:t>
            </a:r>
          </a:p>
        </p:txBody>
      </p:sp>
      <p:sp>
        <p:nvSpPr>
          <p:cNvPr id="56" name="TextBox 55">
            <a:extLst>
              <a:ext uri="{FF2B5EF4-FFF2-40B4-BE49-F238E27FC236}">
                <a16:creationId xmlns:a16="http://schemas.microsoft.com/office/drawing/2014/main" id="{1F35FF94-0789-40DF-958A-819319C26FC6}"/>
              </a:ext>
            </a:extLst>
          </p:cNvPr>
          <p:cNvSpPr txBox="1"/>
          <p:nvPr/>
        </p:nvSpPr>
        <p:spPr>
          <a:xfrm>
            <a:off x="7217032" y="5398819"/>
            <a:ext cx="3490187" cy="461665"/>
          </a:xfrm>
          <a:prstGeom prst="rect">
            <a:avLst/>
          </a:prstGeom>
          <a:noFill/>
        </p:spPr>
        <p:txBody>
          <a:bodyPr wrap="none" rtlCol="0">
            <a:spAutoFit/>
          </a:bodyPr>
          <a:lstStyle/>
          <a:p>
            <a:pPr algn="ctr"/>
            <a:r>
              <a:rPr lang="en-US" sz="2400" dirty="0">
                <a:solidFill>
                  <a:srgbClr val="F7004B"/>
                </a:solidFill>
              </a:rPr>
              <a:t>Delinquent 10 months ago</a:t>
            </a:r>
          </a:p>
        </p:txBody>
      </p:sp>
      <p:sp>
        <p:nvSpPr>
          <p:cNvPr id="57" name="TextBox 56">
            <a:extLst>
              <a:ext uri="{FF2B5EF4-FFF2-40B4-BE49-F238E27FC236}">
                <a16:creationId xmlns:a16="http://schemas.microsoft.com/office/drawing/2014/main" id="{ADC14ECC-5CC2-4756-A0BB-7ECA7B8DD131}"/>
              </a:ext>
            </a:extLst>
          </p:cNvPr>
          <p:cNvSpPr txBox="1"/>
          <p:nvPr/>
        </p:nvSpPr>
        <p:spPr>
          <a:xfrm>
            <a:off x="5724248" y="6268009"/>
            <a:ext cx="3268395" cy="461665"/>
          </a:xfrm>
          <a:prstGeom prst="rect">
            <a:avLst/>
          </a:prstGeom>
          <a:noFill/>
        </p:spPr>
        <p:txBody>
          <a:bodyPr wrap="none" rtlCol="0">
            <a:spAutoFit/>
          </a:bodyPr>
          <a:lstStyle/>
          <a:p>
            <a:pPr algn="ctr"/>
            <a:r>
              <a:rPr lang="en-US" sz="2400" dirty="0">
                <a:solidFill>
                  <a:srgbClr val="F7004B"/>
                </a:solidFill>
              </a:rPr>
              <a:t>46 years of credit history</a:t>
            </a:r>
          </a:p>
        </p:txBody>
      </p:sp>
      <p:sp>
        <p:nvSpPr>
          <p:cNvPr id="58" name="TextBox 57">
            <a:extLst>
              <a:ext uri="{FF2B5EF4-FFF2-40B4-BE49-F238E27FC236}">
                <a16:creationId xmlns:a16="http://schemas.microsoft.com/office/drawing/2014/main" id="{8A6F609D-9659-47F2-BD91-7FB9A01FEC91}"/>
              </a:ext>
            </a:extLst>
          </p:cNvPr>
          <p:cNvSpPr txBox="1"/>
          <p:nvPr/>
        </p:nvSpPr>
        <p:spPr>
          <a:xfrm>
            <a:off x="1" y="2136025"/>
            <a:ext cx="12191999" cy="523220"/>
          </a:xfrm>
          <a:prstGeom prst="rect">
            <a:avLst/>
          </a:prstGeom>
          <a:noFill/>
        </p:spPr>
        <p:txBody>
          <a:bodyPr wrap="square" rtlCol="0">
            <a:spAutoFit/>
          </a:bodyPr>
          <a:lstStyle/>
          <a:p>
            <a:pPr algn="ctr"/>
            <a:r>
              <a:rPr lang="en-US" sz="2800" b="1" dirty="0"/>
              <a:t>The order matters!</a:t>
            </a:r>
          </a:p>
        </p:txBody>
      </p:sp>
      <p:sp>
        <p:nvSpPr>
          <p:cNvPr id="3" name="TextBox 2">
            <a:extLst>
              <a:ext uri="{FF2B5EF4-FFF2-40B4-BE49-F238E27FC236}">
                <a16:creationId xmlns:a16="http://schemas.microsoft.com/office/drawing/2014/main" id="{6AE5F79E-F4B9-45A4-B614-D889DC3E9133}"/>
              </a:ext>
            </a:extLst>
          </p:cNvPr>
          <p:cNvSpPr txBox="1"/>
          <p:nvPr/>
        </p:nvSpPr>
        <p:spPr>
          <a:xfrm>
            <a:off x="479484" y="6291018"/>
            <a:ext cx="1812227" cy="338554"/>
          </a:xfrm>
          <a:prstGeom prst="rect">
            <a:avLst/>
          </a:prstGeom>
          <a:noFill/>
        </p:spPr>
        <p:txBody>
          <a:bodyPr wrap="none" rtlCol="0">
            <a:spAutoFit/>
          </a:bodyPr>
          <a:lstStyle/>
          <a:p>
            <a:r>
              <a:rPr lang="en-US" sz="1600" dirty="0"/>
              <a:t>*</a:t>
            </a:r>
            <a:r>
              <a:rPr lang="en-US" sz="1600" dirty="0" err="1"/>
              <a:t>Janzing</a:t>
            </a:r>
            <a:r>
              <a:rPr lang="en-US" sz="1600" dirty="0"/>
              <a:t> et al. 2019</a:t>
            </a:r>
          </a:p>
        </p:txBody>
      </p:sp>
      <p:sp>
        <p:nvSpPr>
          <p:cNvPr id="60" name="TextBox 59">
            <a:extLst>
              <a:ext uri="{FF2B5EF4-FFF2-40B4-BE49-F238E27FC236}">
                <a16:creationId xmlns:a16="http://schemas.microsoft.com/office/drawing/2014/main" id="{16185194-7FB5-4E70-8FFF-483F115B23BE}"/>
              </a:ext>
            </a:extLst>
          </p:cNvPr>
          <p:cNvSpPr txBox="1"/>
          <p:nvPr/>
        </p:nvSpPr>
        <p:spPr>
          <a:xfrm>
            <a:off x="4800931" y="3590276"/>
            <a:ext cx="287258" cy="338554"/>
          </a:xfrm>
          <a:prstGeom prst="rect">
            <a:avLst/>
          </a:prstGeom>
          <a:noFill/>
        </p:spPr>
        <p:txBody>
          <a:bodyPr wrap="none" rtlCol="0">
            <a:spAutoFit/>
          </a:bodyPr>
          <a:lstStyle/>
          <a:p>
            <a:r>
              <a:rPr lang="en-US" sz="1600" dirty="0"/>
              <a:t>*</a:t>
            </a:r>
          </a:p>
        </p:txBody>
      </p:sp>
    </p:spTree>
    <p:extLst>
      <p:ext uri="{BB962C8B-B14F-4D97-AF65-F5344CB8AC3E}">
        <p14:creationId xmlns:p14="http://schemas.microsoft.com/office/powerpoint/2010/main" val="27167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6"/>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4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6"/>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4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5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49"/>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2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2" nodeType="click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P spid="28" grpId="0"/>
      <p:bldP spid="31" grpId="0"/>
      <p:bldP spid="31" grpId="1"/>
      <p:bldP spid="33" grpId="0"/>
      <p:bldP spid="33" grpId="1"/>
      <p:bldP spid="35" grpId="0"/>
      <p:bldP spid="35" grpId="1"/>
      <p:bldP spid="36" grpId="0"/>
      <p:bldP spid="40" grpId="0"/>
      <p:bldP spid="40" grpId="1"/>
      <p:bldP spid="40" grpId="2"/>
      <p:bldP spid="43" grpId="0"/>
      <p:bldP spid="43" grpId="1"/>
      <p:bldP spid="44" grpId="0"/>
      <p:bldP spid="44" grpId="1"/>
      <p:bldP spid="46" grpId="0"/>
      <p:bldP spid="46" grpId="1"/>
      <p:bldP spid="47" grpId="0"/>
      <p:bldP spid="47" grpId="1"/>
      <p:bldP spid="49" grpId="0"/>
      <p:bldP spid="49" grpId="1"/>
      <p:bldP spid="50" grpId="0"/>
      <p:bldP spid="50" grpId="1"/>
      <p:bldP spid="51" grpId="0"/>
      <p:bldP spid="52" grpId="0"/>
      <p:bldP spid="53" grpId="0"/>
      <p:bldP spid="54" grpId="0"/>
      <p:bldP spid="55" grpId="0"/>
      <p:bldP spid="55" grpId="1"/>
      <p:bldP spid="56" grpId="0"/>
      <p:bldP spid="56" grpId="1"/>
      <p:bldP spid="57" grpId="0"/>
      <p:bldP spid="58" grpId="0"/>
      <p:bldP spid="3" grpId="0"/>
      <p:bldP spid="3" grpId="1"/>
      <p:bldP spid="60" grpId="0"/>
      <p:bldP spid="6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5</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3778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3"/>
                <a:stretch>
                  <a:fillRect l="-5882" t="-1786" r="-9412"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2126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4"/>
                <a:stretch>
                  <a:fillRect l="-14706"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1961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6"/>
                <a:stretch>
                  <a:fillRect l="-25000" r="-6250" b="-32143"/>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38029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7"/>
                <a:stretch>
                  <a:fillRect l="-25806" r="-6452" b="-34545"/>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9035675" y="5448242"/>
            <a:ext cx="713232"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DA25762-BDE7-47BF-A94F-1CACEC207747}"/>
              </a:ext>
            </a:extLst>
          </p:cNvPr>
          <p:cNvSpPr txBox="1"/>
          <p:nvPr/>
        </p:nvSpPr>
        <p:spPr>
          <a:xfrm>
            <a:off x="7195043" y="6319753"/>
            <a:ext cx="3681264" cy="461665"/>
          </a:xfrm>
          <a:prstGeom prst="rect">
            <a:avLst/>
          </a:prstGeom>
          <a:noFill/>
        </p:spPr>
        <p:txBody>
          <a:bodyPr wrap="none" rtlCol="0">
            <a:spAutoFit/>
          </a:bodyPr>
          <a:lstStyle/>
          <a:p>
            <a:r>
              <a:rPr lang="en-US" sz="2400" dirty="0">
                <a:solidFill>
                  <a:srgbClr val="F7004B"/>
                </a:solidFill>
              </a:rPr>
              <a:t>No recent account openings</a:t>
            </a:r>
          </a:p>
        </p:txBody>
      </p: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9108589" y="5933050"/>
            <a:ext cx="274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8"/>
                <a:stretch>
                  <a:fillRect l="-25000" r="-6250"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9"/>
                <a:stretch>
                  <a:fillRect l="-25000" r="-6250"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8920685" y="5986023"/>
                <a:ext cx="375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8920685" y="5986023"/>
                <a:ext cx="375808" cy="338554"/>
              </a:xfrm>
              <a:prstGeom prst="rect">
                <a:avLst/>
              </a:prstGeom>
              <a:blipFill>
                <a:blip r:embed="rId10"/>
                <a:stretch>
                  <a:fillRect l="-25806" r="-4839"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9249877" y="5028100"/>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9249877" y="5028100"/>
                <a:ext cx="386836" cy="338554"/>
              </a:xfrm>
              <a:prstGeom prst="rect">
                <a:avLst/>
              </a:prstGeom>
              <a:blipFill>
                <a:blip r:embed="rId11"/>
                <a:stretch>
                  <a:fillRect l="-25000" r="-6250" b="-34545"/>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ADC14ECC-5CC2-4756-A0BB-7ECA7B8DD131}"/>
              </a:ext>
            </a:extLst>
          </p:cNvPr>
          <p:cNvSpPr txBox="1"/>
          <p:nvPr/>
        </p:nvSpPr>
        <p:spPr>
          <a:xfrm>
            <a:off x="7607912" y="5463077"/>
            <a:ext cx="3268395" cy="461665"/>
          </a:xfrm>
          <a:prstGeom prst="rect">
            <a:avLst/>
          </a:prstGeom>
          <a:noFill/>
        </p:spPr>
        <p:txBody>
          <a:bodyPr wrap="none" rtlCol="0">
            <a:spAutoFit/>
          </a:bodyPr>
          <a:lstStyle/>
          <a:p>
            <a:pPr algn="ctr"/>
            <a:r>
              <a:rPr lang="en-US" sz="2400" dirty="0">
                <a:solidFill>
                  <a:srgbClr val="0089FA"/>
                </a:solidFill>
              </a:rPr>
              <a:t>46 years of credit history</a:t>
            </a:r>
          </a:p>
        </p:txBody>
      </p:sp>
      <p:sp>
        <p:nvSpPr>
          <p:cNvPr id="50" name="TextBox 49">
            <a:extLst>
              <a:ext uri="{FF2B5EF4-FFF2-40B4-BE49-F238E27FC236}">
                <a16:creationId xmlns:a16="http://schemas.microsoft.com/office/drawing/2014/main" id="{C8453328-5765-42BC-BDA2-32CDABB43E19}"/>
              </a:ext>
            </a:extLst>
          </p:cNvPr>
          <p:cNvSpPr txBox="1"/>
          <p:nvPr/>
        </p:nvSpPr>
        <p:spPr>
          <a:xfrm>
            <a:off x="1" y="2136025"/>
            <a:ext cx="12191999" cy="523220"/>
          </a:xfrm>
          <a:prstGeom prst="rect">
            <a:avLst/>
          </a:prstGeom>
          <a:noFill/>
        </p:spPr>
        <p:txBody>
          <a:bodyPr wrap="square" rtlCol="0">
            <a:spAutoFit/>
          </a:bodyPr>
          <a:lstStyle/>
          <a:p>
            <a:pPr algn="ctr"/>
            <a:r>
              <a:rPr lang="en-US" sz="2800" b="1" dirty="0"/>
              <a:t>The order matters!</a:t>
            </a:r>
          </a:p>
        </p:txBody>
      </p:sp>
      <p:pic>
        <p:nvPicPr>
          <p:cNvPr id="55" name="Picture 54">
            <a:extLst>
              <a:ext uri="{FF2B5EF4-FFF2-40B4-BE49-F238E27FC236}">
                <a16:creationId xmlns:a16="http://schemas.microsoft.com/office/drawing/2014/main" id="{099C3C27-10F9-44F8-BD20-76E72036782F}"/>
              </a:ext>
            </a:extLst>
          </p:cNvPr>
          <p:cNvPicPr>
            <a:picLocks noChangeAspect="1"/>
          </p:cNvPicPr>
          <p:nvPr/>
        </p:nvPicPr>
        <p:blipFill>
          <a:blip r:embed="rId12"/>
          <a:stretch>
            <a:fillRect/>
          </a:stretch>
        </p:blipFill>
        <p:spPr>
          <a:xfrm>
            <a:off x="8144519" y="775223"/>
            <a:ext cx="3473641" cy="2312665"/>
          </a:xfrm>
          <a:prstGeom prst="rect">
            <a:avLst/>
          </a:prstGeom>
        </p:spPr>
      </p:pic>
      <p:sp>
        <p:nvSpPr>
          <p:cNvPr id="56" name="TextBox 55">
            <a:extLst>
              <a:ext uri="{FF2B5EF4-FFF2-40B4-BE49-F238E27FC236}">
                <a16:creationId xmlns:a16="http://schemas.microsoft.com/office/drawing/2014/main" id="{D7AD2B1B-8106-4705-A0E9-B6BA525904DA}"/>
              </a:ext>
            </a:extLst>
          </p:cNvPr>
          <p:cNvSpPr txBox="1"/>
          <p:nvPr/>
        </p:nvSpPr>
        <p:spPr>
          <a:xfrm>
            <a:off x="8468097" y="3193546"/>
            <a:ext cx="3005887" cy="523220"/>
          </a:xfrm>
          <a:prstGeom prst="rect">
            <a:avLst/>
          </a:prstGeom>
          <a:noFill/>
        </p:spPr>
        <p:txBody>
          <a:bodyPr wrap="none" rtlCol="0">
            <a:spAutoFit/>
          </a:bodyPr>
          <a:lstStyle/>
          <a:p>
            <a:r>
              <a:rPr lang="en-US" sz="2800" dirty="0"/>
              <a:t>Nobel Prize in 2012</a:t>
            </a:r>
          </a:p>
        </p:txBody>
      </p:sp>
      <p:sp>
        <p:nvSpPr>
          <p:cNvPr id="58" name="TextBox 57">
            <a:extLst>
              <a:ext uri="{FF2B5EF4-FFF2-40B4-BE49-F238E27FC236}">
                <a16:creationId xmlns:a16="http://schemas.microsoft.com/office/drawing/2014/main" id="{E6CC1338-4CD1-4F37-BAE7-4D4EE2C52AC4}"/>
              </a:ext>
            </a:extLst>
          </p:cNvPr>
          <p:cNvSpPr txBox="1"/>
          <p:nvPr/>
        </p:nvSpPr>
        <p:spPr>
          <a:xfrm>
            <a:off x="8840041" y="201890"/>
            <a:ext cx="2169184" cy="523220"/>
          </a:xfrm>
          <a:prstGeom prst="rect">
            <a:avLst/>
          </a:prstGeom>
          <a:noFill/>
        </p:spPr>
        <p:txBody>
          <a:bodyPr wrap="none" rtlCol="0">
            <a:spAutoFit/>
          </a:bodyPr>
          <a:lstStyle/>
          <a:p>
            <a:r>
              <a:rPr lang="en-US" sz="2800" dirty="0"/>
              <a:t>Lloyd Shapley</a:t>
            </a:r>
          </a:p>
        </p:txBody>
      </p:sp>
      <p:pic>
        <p:nvPicPr>
          <p:cNvPr id="59" name="Picture 58">
            <a:extLst>
              <a:ext uri="{FF2B5EF4-FFF2-40B4-BE49-F238E27FC236}">
                <a16:creationId xmlns:a16="http://schemas.microsoft.com/office/drawing/2014/main" id="{AE238A01-6F10-4264-AAEB-2A8743B5863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71953" y="1948737"/>
            <a:ext cx="767281" cy="1012945"/>
          </a:xfrm>
          <a:prstGeom prst="rect">
            <a:avLst/>
          </a:prstGeom>
        </p:spPr>
      </p:pic>
    </p:spTree>
    <p:extLst>
      <p:ext uri="{BB962C8B-B14F-4D97-AF65-F5344CB8AC3E}">
        <p14:creationId xmlns:p14="http://schemas.microsoft.com/office/powerpoint/2010/main" val="2015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6</a:t>
            </a:fld>
            <a:endParaRPr lang="en-US" dirty="0"/>
          </a:p>
        </p:txBody>
      </p:sp>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11" name="Straight Arrow Connector 10"/>
          <p:cNvCxnSpPr/>
          <p:nvPr/>
        </p:nvCxnSpPr>
        <p:spPr>
          <a:xfrm>
            <a:off x="2633446"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32812"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11A346-85E8-41D9-B6D5-E7726DC79148}"/>
                  </a:ext>
                </a:extLst>
              </p:cNvPr>
              <p:cNvSpPr txBox="1"/>
              <p:nvPr/>
            </p:nvSpPr>
            <p:spPr>
              <a:xfrm>
                <a:off x="2075905" y="3683046"/>
                <a:ext cx="103778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m:t>
                      </m:r>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oMath>
                  </m:oMathPara>
                </a14:m>
                <a:endParaRPr lang="en-US" sz="2200" dirty="0"/>
              </a:p>
            </p:txBody>
          </p:sp>
        </mc:Choice>
        <mc:Fallback xmlns="">
          <p:sp>
            <p:nvSpPr>
              <p:cNvPr id="2" name="TextBox 1">
                <a:extLst>
                  <a:ext uri="{FF2B5EF4-FFF2-40B4-BE49-F238E27FC236}">
                    <a16:creationId xmlns:a16="http://schemas.microsoft.com/office/drawing/2014/main" id="{8F11A346-85E8-41D9-B6D5-E7726DC79148}"/>
                  </a:ext>
                </a:extLst>
              </p:cNvPr>
              <p:cNvSpPr txBox="1">
                <a:spLocks noRot="1" noChangeAspect="1" noMove="1" noResize="1" noEditPoints="1" noAdjustHandles="1" noChangeArrowheads="1" noChangeShapeType="1" noTextEdit="1"/>
              </p:cNvSpPr>
              <p:nvPr/>
            </p:nvSpPr>
            <p:spPr>
              <a:xfrm>
                <a:off x="2075905" y="3683046"/>
                <a:ext cx="1037785" cy="338554"/>
              </a:xfrm>
              <a:prstGeom prst="rect">
                <a:avLst/>
              </a:prstGeom>
              <a:blipFill>
                <a:blip r:embed="rId3"/>
                <a:stretch>
                  <a:fillRect l="-5882" t="-1786" r="-9412"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E21-5B36-4E43-A2C2-1DC9F098C25B}"/>
                  </a:ext>
                </a:extLst>
              </p:cNvPr>
              <p:cNvSpPr txBox="1"/>
              <p:nvPr/>
            </p:nvSpPr>
            <p:spPr>
              <a:xfrm>
                <a:off x="8822035" y="3683046"/>
                <a:ext cx="62126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p>
            </p:txBody>
          </p:sp>
        </mc:Choice>
        <mc:Fallback xmlns="">
          <p:sp>
            <p:nvSpPr>
              <p:cNvPr id="23" name="TextBox 22">
                <a:extLst>
                  <a:ext uri="{FF2B5EF4-FFF2-40B4-BE49-F238E27FC236}">
                    <a16:creationId xmlns:a16="http://schemas.microsoft.com/office/drawing/2014/main" id="{91D83E21-5B36-4E43-A2C2-1DC9F098C25B}"/>
                  </a:ext>
                </a:extLst>
              </p:cNvPr>
              <p:cNvSpPr txBox="1">
                <a:spLocks noRot="1" noChangeAspect="1" noMove="1" noResize="1" noEditPoints="1" noAdjustHandles="1" noChangeArrowheads="1" noChangeShapeType="1" noTextEdit="1"/>
              </p:cNvSpPr>
              <p:nvPr/>
            </p:nvSpPr>
            <p:spPr>
              <a:xfrm>
                <a:off x="8822035" y="3683046"/>
                <a:ext cx="621260" cy="338554"/>
              </a:xfrm>
              <a:prstGeom prst="rect">
                <a:avLst/>
              </a:prstGeom>
              <a:blipFill>
                <a:blip r:embed="rId4"/>
                <a:stretch>
                  <a:fillRect l="-14706"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A628CA-A098-4D10-9B6F-F6C1F4061201}"/>
                  </a:ext>
                </a:extLst>
              </p:cNvPr>
              <p:cNvSpPr txBox="1"/>
              <p:nvPr/>
            </p:nvSpPr>
            <p:spPr>
              <a:xfrm>
                <a:off x="575994" y="3778522"/>
                <a:ext cx="21961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0</m:t>
                      </m:r>
                    </m:oMath>
                  </m:oMathPara>
                </a14:m>
                <a:endParaRPr lang="en-US" sz="2200" dirty="0"/>
              </a:p>
            </p:txBody>
          </p:sp>
        </mc:Choice>
        <mc:Fallback xmlns="">
          <p:sp>
            <p:nvSpPr>
              <p:cNvPr id="24" name="TextBox 23">
                <a:extLst>
                  <a:ext uri="{FF2B5EF4-FFF2-40B4-BE49-F238E27FC236}">
                    <a16:creationId xmlns:a16="http://schemas.microsoft.com/office/drawing/2014/main" id="{4EA628CA-A098-4D10-9B6F-F6C1F4061201}"/>
                  </a:ext>
                </a:extLst>
              </p:cNvPr>
              <p:cNvSpPr txBox="1">
                <a:spLocks noRot="1" noChangeAspect="1" noMove="1" noResize="1" noEditPoints="1" noAdjustHandles="1" noChangeArrowheads="1" noChangeShapeType="1" noTextEdit="1"/>
              </p:cNvSpPr>
              <p:nvPr/>
            </p:nvSpPr>
            <p:spPr>
              <a:xfrm>
                <a:off x="575994" y="3778522"/>
                <a:ext cx="219612" cy="338554"/>
              </a:xfrm>
              <a:prstGeom prst="rect">
                <a:avLst/>
              </a:prstGeom>
              <a:blipFill>
                <a:blip r:embed="rId5"/>
                <a:stretch>
                  <a:fillRect l="-29730" r="-24324" b="-727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0A53AD-0662-40A5-96D4-83FF43E2A1B5}"/>
              </a:ext>
            </a:extLst>
          </p:cNvPr>
          <p:cNvGrpSpPr/>
          <p:nvPr/>
        </p:nvGrpSpPr>
        <p:grpSpPr>
          <a:xfrm>
            <a:off x="1034287" y="4417120"/>
            <a:ext cx="172528" cy="115020"/>
            <a:chOff x="1109887" y="4408120"/>
            <a:chExt cx="172528" cy="115020"/>
          </a:xfrm>
        </p:grpSpPr>
        <p:cxnSp>
          <p:nvCxnSpPr>
            <p:cNvPr id="26" name="Straight Connector 25">
              <a:extLst>
                <a:ext uri="{FF2B5EF4-FFF2-40B4-BE49-F238E27FC236}">
                  <a16:creationId xmlns:a16="http://schemas.microsoft.com/office/drawing/2014/main" id="{B4AA384E-D080-41EE-B8F8-32E3CCCD4854}"/>
                </a:ext>
              </a:extLst>
            </p:cNvPr>
            <p:cNvCxnSpPr/>
            <p:nvPr/>
          </p:nvCxnSpPr>
          <p:spPr>
            <a:xfrm flipH="1">
              <a:off x="1138641" y="4408120"/>
              <a:ext cx="115019" cy="1150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1E48F3-70EF-4F33-B69F-7080F21399C5}"/>
                </a:ext>
              </a:extLst>
            </p:cNvPr>
            <p:cNvCxnSpPr/>
            <p:nvPr/>
          </p:nvCxnSpPr>
          <p:spPr>
            <a:xfrm flipH="1">
              <a:off x="1109887"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0E1413-39A6-4F34-A38C-B507EEF1B043}"/>
                </a:ext>
              </a:extLst>
            </p:cNvPr>
            <p:cNvCxnSpPr/>
            <p:nvPr/>
          </p:nvCxnSpPr>
          <p:spPr>
            <a:xfrm flipH="1">
              <a:off x="1167396" y="4408121"/>
              <a:ext cx="115019" cy="115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371CE2E-2114-45A8-A498-63ABD014A88F}"/>
              </a:ext>
            </a:extLst>
          </p:cNvPr>
          <p:cNvCxnSpPr>
            <a:cxnSpLocks/>
          </p:cNvCxnSpPr>
          <p:nvPr/>
        </p:nvCxnSpPr>
        <p:spPr>
          <a:xfrm>
            <a:off x="701039" y="4724400"/>
            <a:ext cx="1950721"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39E03C-8773-4BE3-B544-C73842296C66}"/>
                  </a:ext>
                </a:extLst>
              </p:cNvPr>
              <p:cNvSpPr txBox="1"/>
              <p:nvPr/>
            </p:nvSpPr>
            <p:spPr>
              <a:xfrm>
                <a:off x="1489729" y="4812013"/>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0</m:t>
                          </m:r>
                        </m:sub>
                      </m:sSub>
                    </m:oMath>
                  </m:oMathPara>
                </a14:m>
                <a:endParaRPr lang="en-US" sz="2200" dirty="0">
                  <a:solidFill>
                    <a:schemeClr val="tx1"/>
                  </a:solidFill>
                </a:endParaRPr>
              </a:p>
            </p:txBody>
          </p:sp>
        </mc:Choice>
        <mc:Fallback xmlns="">
          <p:sp>
            <p:nvSpPr>
              <p:cNvPr id="29" name="TextBox 28">
                <a:extLst>
                  <a:ext uri="{FF2B5EF4-FFF2-40B4-BE49-F238E27FC236}">
                    <a16:creationId xmlns:a16="http://schemas.microsoft.com/office/drawing/2014/main" id="{1A39E03C-8773-4BE3-B544-C73842296C66}"/>
                  </a:ext>
                </a:extLst>
              </p:cNvPr>
              <p:cNvSpPr txBox="1">
                <a:spLocks noRot="1" noChangeAspect="1" noMove="1" noResize="1" noEditPoints="1" noAdjustHandles="1" noChangeArrowheads="1" noChangeShapeType="1" noTextEdit="1"/>
              </p:cNvSpPr>
              <p:nvPr/>
            </p:nvSpPr>
            <p:spPr>
              <a:xfrm>
                <a:off x="1489729" y="4812013"/>
                <a:ext cx="386836" cy="338554"/>
              </a:xfrm>
              <a:prstGeom prst="rect">
                <a:avLst/>
              </a:prstGeom>
              <a:blipFill>
                <a:blip r:embed="rId6"/>
                <a:stretch>
                  <a:fillRect l="-25000" r="-6250" b="-32143"/>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B09019B-DC9D-4F76-8110-DBE5406373ED}"/>
              </a:ext>
            </a:extLst>
          </p:cNvPr>
          <p:cNvCxnSpPr>
            <a:cxnSpLocks/>
          </p:cNvCxnSpPr>
          <p:nvPr/>
        </p:nvCxnSpPr>
        <p:spPr>
          <a:xfrm>
            <a:off x="2651760" y="4932897"/>
            <a:ext cx="227685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578F0C7-F97C-45A6-9B93-23E0374825FB}"/>
                  </a:ext>
                </a:extLst>
              </p:cNvPr>
              <p:cNvSpPr txBox="1"/>
              <p:nvPr/>
            </p:nvSpPr>
            <p:spPr>
              <a:xfrm>
                <a:off x="3503958" y="5028100"/>
                <a:ext cx="38029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1</m:t>
                          </m:r>
                        </m:sub>
                      </m:sSub>
                    </m:oMath>
                  </m:oMathPara>
                </a14:m>
                <a:endParaRPr lang="en-US" sz="2200" dirty="0">
                  <a:solidFill>
                    <a:schemeClr val="tx1"/>
                  </a:solidFill>
                </a:endParaRPr>
              </a:p>
            </p:txBody>
          </p:sp>
        </mc:Choice>
        <mc:Fallback xmlns="">
          <p:sp>
            <p:nvSpPr>
              <p:cNvPr id="36" name="TextBox 35">
                <a:extLst>
                  <a:ext uri="{FF2B5EF4-FFF2-40B4-BE49-F238E27FC236}">
                    <a16:creationId xmlns:a16="http://schemas.microsoft.com/office/drawing/2014/main" id="{D578F0C7-F97C-45A6-9B93-23E0374825FB}"/>
                  </a:ext>
                </a:extLst>
              </p:cNvPr>
              <p:cNvSpPr txBox="1">
                <a:spLocks noRot="1" noChangeAspect="1" noMove="1" noResize="1" noEditPoints="1" noAdjustHandles="1" noChangeArrowheads="1" noChangeShapeType="1" noTextEdit="1"/>
              </p:cNvSpPr>
              <p:nvPr/>
            </p:nvSpPr>
            <p:spPr>
              <a:xfrm>
                <a:off x="3503958" y="5028100"/>
                <a:ext cx="380297" cy="338554"/>
              </a:xfrm>
              <a:prstGeom prst="rect">
                <a:avLst/>
              </a:prstGeom>
              <a:blipFill>
                <a:blip r:embed="rId7"/>
                <a:stretch>
                  <a:fillRect l="-25806" r="-6452" b="-34545"/>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5E454795-E2BA-4DF9-93DF-4B349E10E52C}"/>
              </a:ext>
            </a:extLst>
          </p:cNvPr>
          <p:cNvCxnSpPr/>
          <p:nvPr/>
        </p:nvCxnSpPr>
        <p:spPr>
          <a:xfrm>
            <a:off x="4916687" y="4719099"/>
            <a:ext cx="32278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A79C9A7-A022-4E6F-BD59-7A1F21F8D17E}"/>
              </a:ext>
            </a:extLst>
          </p:cNvPr>
          <p:cNvCxnSpPr/>
          <p:nvPr/>
        </p:nvCxnSpPr>
        <p:spPr>
          <a:xfrm>
            <a:off x="8134378" y="4932897"/>
            <a:ext cx="1636776"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3B3E14-219A-4A60-BE6A-AF4A3BEDDB96}"/>
              </a:ext>
            </a:extLst>
          </p:cNvPr>
          <p:cNvCxnSpPr/>
          <p:nvPr/>
        </p:nvCxnSpPr>
        <p:spPr>
          <a:xfrm>
            <a:off x="9035675" y="5448242"/>
            <a:ext cx="713232" cy="0"/>
          </a:xfrm>
          <a:prstGeom prst="straightConnector1">
            <a:avLst/>
          </a:prstGeom>
          <a:ln w="44450">
            <a:solidFill>
              <a:srgbClr val="0089F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12B2776-A0CE-4DF7-8117-B5A21848B5E0}"/>
              </a:ext>
            </a:extLst>
          </p:cNvPr>
          <p:cNvCxnSpPr/>
          <p:nvPr/>
        </p:nvCxnSpPr>
        <p:spPr>
          <a:xfrm>
            <a:off x="9108589" y="5933050"/>
            <a:ext cx="27432"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2571C3-65A2-4EF8-AF5D-A3C04AD57C91}"/>
                  </a:ext>
                </a:extLst>
              </p:cNvPr>
              <p:cNvSpPr txBox="1"/>
              <p:nvPr/>
            </p:nvSpPr>
            <p:spPr>
              <a:xfrm>
                <a:off x="6340454" y="4804221"/>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2</m:t>
                          </m:r>
                        </m:sub>
                      </m:sSub>
                    </m:oMath>
                  </m:oMathPara>
                </a14:m>
                <a:endParaRPr lang="en-US" sz="2200" dirty="0">
                  <a:solidFill>
                    <a:schemeClr val="tx1"/>
                  </a:solidFill>
                </a:endParaRPr>
              </a:p>
            </p:txBody>
          </p:sp>
        </mc:Choice>
        <mc:Fallback xmlns="">
          <p:sp>
            <p:nvSpPr>
              <p:cNvPr id="51" name="TextBox 50">
                <a:extLst>
                  <a:ext uri="{FF2B5EF4-FFF2-40B4-BE49-F238E27FC236}">
                    <a16:creationId xmlns:a16="http://schemas.microsoft.com/office/drawing/2014/main" id="{6D2571C3-65A2-4EF8-AF5D-A3C04AD57C91}"/>
                  </a:ext>
                </a:extLst>
              </p:cNvPr>
              <p:cNvSpPr txBox="1">
                <a:spLocks noRot="1" noChangeAspect="1" noMove="1" noResize="1" noEditPoints="1" noAdjustHandles="1" noChangeArrowheads="1" noChangeShapeType="1" noTextEdit="1"/>
              </p:cNvSpPr>
              <p:nvPr/>
            </p:nvSpPr>
            <p:spPr>
              <a:xfrm>
                <a:off x="6340454" y="4804221"/>
                <a:ext cx="386836" cy="338554"/>
              </a:xfrm>
              <a:prstGeom prst="rect">
                <a:avLst/>
              </a:prstGeom>
              <a:blipFill>
                <a:blip r:embed="rId8"/>
                <a:stretch>
                  <a:fillRect l="-25000" r="-6250"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C334044-3BE0-4B8A-9A3C-B8DCC6F8A6FD}"/>
                  </a:ext>
                </a:extLst>
              </p:cNvPr>
              <p:cNvSpPr txBox="1"/>
              <p:nvPr/>
            </p:nvSpPr>
            <p:spPr>
              <a:xfrm>
                <a:off x="8768708" y="4972458"/>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3</m:t>
                          </m:r>
                        </m:sub>
                      </m:sSub>
                    </m:oMath>
                  </m:oMathPara>
                </a14:m>
                <a:endParaRPr lang="en-US" sz="2200" dirty="0">
                  <a:solidFill>
                    <a:schemeClr val="tx1"/>
                  </a:solidFill>
                </a:endParaRPr>
              </a:p>
            </p:txBody>
          </p:sp>
        </mc:Choice>
        <mc:Fallback xmlns="">
          <p:sp>
            <p:nvSpPr>
              <p:cNvPr id="52" name="TextBox 51">
                <a:extLst>
                  <a:ext uri="{FF2B5EF4-FFF2-40B4-BE49-F238E27FC236}">
                    <a16:creationId xmlns:a16="http://schemas.microsoft.com/office/drawing/2014/main" id="{6C334044-3BE0-4B8A-9A3C-B8DCC6F8A6FD}"/>
                  </a:ext>
                </a:extLst>
              </p:cNvPr>
              <p:cNvSpPr txBox="1">
                <a:spLocks noRot="1" noChangeAspect="1" noMove="1" noResize="1" noEditPoints="1" noAdjustHandles="1" noChangeArrowheads="1" noChangeShapeType="1" noTextEdit="1"/>
              </p:cNvSpPr>
              <p:nvPr/>
            </p:nvSpPr>
            <p:spPr>
              <a:xfrm>
                <a:off x="8768708" y="4972458"/>
                <a:ext cx="386836" cy="338554"/>
              </a:xfrm>
              <a:prstGeom prst="rect">
                <a:avLst/>
              </a:prstGeom>
              <a:blipFill>
                <a:blip r:embed="rId9"/>
                <a:stretch>
                  <a:fillRect l="-25000" r="-6250"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F4D06A4-9EC4-4ED9-AE0F-C0B5755C9A2A}"/>
                  </a:ext>
                </a:extLst>
              </p:cNvPr>
              <p:cNvSpPr txBox="1"/>
              <p:nvPr/>
            </p:nvSpPr>
            <p:spPr>
              <a:xfrm>
                <a:off x="8920685" y="5986023"/>
                <a:ext cx="375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4</m:t>
                          </m:r>
                        </m:sub>
                      </m:sSub>
                    </m:oMath>
                  </m:oMathPara>
                </a14:m>
                <a:endParaRPr lang="en-US" sz="2200" dirty="0">
                  <a:solidFill>
                    <a:schemeClr val="tx1"/>
                  </a:solidFill>
                </a:endParaRPr>
              </a:p>
            </p:txBody>
          </p:sp>
        </mc:Choice>
        <mc:Fallback xmlns="">
          <p:sp>
            <p:nvSpPr>
              <p:cNvPr id="53" name="TextBox 52">
                <a:extLst>
                  <a:ext uri="{FF2B5EF4-FFF2-40B4-BE49-F238E27FC236}">
                    <a16:creationId xmlns:a16="http://schemas.microsoft.com/office/drawing/2014/main" id="{3F4D06A4-9EC4-4ED9-AE0F-C0B5755C9A2A}"/>
                  </a:ext>
                </a:extLst>
              </p:cNvPr>
              <p:cNvSpPr txBox="1">
                <a:spLocks noRot="1" noChangeAspect="1" noMove="1" noResize="1" noEditPoints="1" noAdjustHandles="1" noChangeArrowheads="1" noChangeShapeType="1" noTextEdit="1"/>
              </p:cNvSpPr>
              <p:nvPr/>
            </p:nvSpPr>
            <p:spPr>
              <a:xfrm>
                <a:off x="8920685" y="5986023"/>
                <a:ext cx="375808" cy="338554"/>
              </a:xfrm>
              <a:prstGeom prst="rect">
                <a:avLst/>
              </a:prstGeom>
              <a:blipFill>
                <a:blip r:embed="rId10"/>
                <a:stretch>
                  <a:fillRect l="-25806" r="-4839"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3D59C04-C5A3-4910-B09C-D479D22D531C}"/>
                  </a:ext>
                </a:extLst>
              </p:cNvPr>
              <p:cNvSpPr txBox="1"/>
              <p:nvPr/>
            </p:nvSpPr>
            <p:spPr>
              <a:xfrm>
                <a:off x="9249877" y="5028100"/>
                <a:ext cx="38683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5</m:t>
                          </m:r>
                        </m:sub>
                      </m:sSub>
                    </m:oMath>
                  </m:oMathPara>
                </a14:m>
                <a:endParaRPr lang="en-US" sz="2200" dirty="0">
                  <a:solidFill>
                    <a:schemeClr val="tx1"/>
                  </a:solidFill>
                </a:endParaRPr>
              </a:p>
            </p:txBody>
          </p:sp>
        </mc:Choice>
        <mc:Fallback xmlns="">
          <p:sp>
            <p:nvSpPr>
              <p:cNvPr id="54" name="TextBox 53">
                <a:extLst>
                  <a:ext uri="{FF2B5EF4-FFF2-40B4-BE49-F238E27FC236}">
                    <a16:creationId xmlns:a16="http://schemas.microsoft.com/office/drawing/2014/main" id="{03D59C04-C5A3-4910-B09C-D479D22D531C}"/>
                  </a:ext>
                </a:extLst>
              </p:cNvPr>
              <p:cNvSpPr txBox="1">
                <a:spLocks noRot="1" noChangeAspect="1" noMove="1" noResize="1" noEditPoints="1" noAdjustHandles="1" noChangeArrowheads="1" noChangeShapeType="1" noTextEdit="1"/>
              </p:cNvSpPr>
              <p:nvPr/>
            </p:nvSpPr>
            <p:spPr>
              <a:xfrm>
                <a:off x="9249877" y="5028100"/>
                <a:ext cx="386836" cy="338554"/>
              </a:xfrm>
              <a:prstGeom prst="rect">
                <a:avLst/>
              </a:prstGeom>
              <a:blipFill>
                <a:blip r:embed="rId11"/>
                <a:stretch>
                  <a:fillRect l="-25000" r="-6250" b="-34545"/>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D35C4052-E72B-4067-948C-41E179DF2AF8}"/>
              </a:ext>
            </a:extLst>
          </p:cNvPr>
          <p:cNvSpPr/>
          <p:nvPr/>
        </p:nvSpPr>
        <p:spPr>
          <a:xfrm>
            <a:off x="1073534" y="1755524"/>
            <a:ext cx="10044929" cy="523220"/>
          </a:xfrm>
          <a:prstGeom prst="rect">
            <a:avLst/>
          </a:prstGeom>
        </p:spPr>
        <p:txBody>
          <a:bodyPr wrap="none">
            <a:spAutoFit/>
          </a:bodyPr>
          <a:lstStyle/>
          <a:p>
            <a:pPr algn="ctr"/>
            <a:r>
              <a:rPr lang="en-US" sz="2800" dirty="0"/>
              <a:t>Shapley values result from </a:t>
            </a:r>
            <a:r>
              <a:rPr lang="en-US" sz="2800" b="1" dirty="0"/>
              <a:t>averaging over all N! possible orderings</a:t>
            </a:r>
            <a:r>
              <a:rPr lang="en-US" sz="2800" dirty="0"/>
              <a:t>.</a:t>
            </a:r>
          </a:p>
        </p:txBody>
      </p:sp>
      <p:sp>
        <p:nvSpPr>
          <p:cNvPr id="43" name="TextBox 42">
            <a:extLst>
              <a:ext uri="{FF2B5EF4-FFF2-40B4-BE49-F238E27FC236}">
                <a16:creationId xmlns:a16="http://schemas.microsoft.com/office/drawing/2014/main" id="{2971E91A-3DCF-4DE5-B468-EEDA3FF46BBE}"/>
              </a:ext>
            </a:extLst>
          </p:cNvPr>
          <p:cNvSpPr txBox="1"/>
          <p:nvPr/>
        </p:nvSpPr>
        <p:spPr>
          <a:xfrm>
            <a:off x="5300555" y="2856432"/>
            <a:ext cx="1590885" cy="523220"/>
          </a:xfrm>
          <a:prstGeom prst="rect">
            <a:avLst/>
          </a:prstGeom>
          <a:noFill/>
        </p:spPr>
        <p:txBody>
          <a:bodyPr wrap="none" rtlCol="0">
            <a:spAutoFit/>
          </a:bodyPr>
          <a:lstStyle/>
          <a:p>
            <a:pPr algn="ctr"/>
            <a:r>
              <a:rPr lang="en-US" sz="2800" dirty="0"/>
              <a:t>(NP-hard)</a:t>
            </a:r>
          </a:p>
        </p:txBody>
      </p:sp>
      <p:pic>
        <p:nvPicPr>
          <p:cNvPr id="31" name="Picture 30">
            <a:extLst>
              <a:ext uri="{FF2B5EF4-FFF2-40B4-BE49-F238E27FC236}">
                <a16:creationId xmlns:a16="http://schemas.microsoft.com/office/drawing/2014/main" id="{5286C3D0-1A89-4FC6-9CED-96B13E434FD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flipH="1">
            <a:off x="9823961" y="4578682"/>
            <a:ext cx="1504616" cy="1916135"/>
          </a:xfrm>
          <a:prstGeom prst="rect">
            <a:avLst/>
          </a:prstGeom>
        </p:spPr>
      </p:pic>
    </p:spTree>
    <p:extLst>
      <p:ext uri="{BB962C8B-B14F-4D97-AF65-F5344CB8AC3E}">
        <p14:creationId xmlns:p14="http://schemas.microsoft.com/office/powerpoint/2010/main" val="414257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0.3|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49B1D99A14BF42A5FD9F8DCFA364E2" ma:contentTypeVersion="7" ma:contentTypeDescription="Create a new document." ma:contentTypeScope="" ma:versionID="e4ee2e1b814b02d2915799d370ed4538">
  <xsd:schema xmlns:xsd="http://www.w3.org/2001/XMLSchema" xmlns:xs="http://www.w3.org/2001/XMLSchema" xmlns:p="http://schemas.microsoft.com/office/2006/metadata/properties" xmlns:ns3="a025fe79-25e8-4a9c-ab77-4e3ce5f886b9" xmlns:ns4="e8412789-b1c6-4ab9-b7ae-253ff4343e08" targetNamespace="http://schemas.microsoft.com/office/2006/metadata/properties" ma:root="true" ma:fieldsID="302046938798dffe0ebf0fcd56cf6e68" ns3:_="" ns4:_="">
    <xsd:import namespace="a025fe79-25e8-4a9c-ab77-4e3ce5f886b9"/>
    <xsd:import namespace="e8412789-b1c6-4ab9-b7ae-253ff4343e0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25fe79-25e8-4a9c-ab77-4e3ce5f886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8412789-b1c6-4ab9-b7ae-253ff4343e0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8E62B4-CD2C-4461-A989-9463F2F747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25fe79-25e8-4a9c-ab77-4e3ce5f886b9"/>
    <ds:schemaRef ds:uri="e8412789-b1c6-4ab9-b7ae-253ff4343e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D58E44-0EF8-4A3C-B3BF-614C81FAE1C4}">
  <ds:schemaRefs>
    <ds:schemaRef ds:uri="http://schemas.microsoft.com/office/2006/documentManagement/types"/>
    <ds:schemaRef ds:uri="http://schemas.microsoft.com/office/2006/metadata/properties"/>
    <ds:schemaRef ds:uri="http://purl.org/dc/elements/1.1/"/>
    <ds:schemaRef ds:uri="http://www.w3.org/XML/1998/namespace"/>
    <ds:schemaRef ds:uri="http://purl.org/dc/terms/"/>
    <ds:schemaRef ds:uri="a025fe79-25e8-4a9c-ab77-4e3ce5f886b9"/>
    <ds:schemaRef ds:uri="http://schemas.microsoft.com/office/infopath/2007/PartnerControls"/>
    <ds:schemaRef ds:uri="http://schemas.openxmlformats.org/package/2006/metadata/core-properties"/>
    <ds:schemaRef ds:uri="e8412789-b1c6-4ab9-b7ae-253ff4343e08"/>
    <ds:schemaRef ds:uri="http://purl.org/dc/dcmitype/"/>
  </ds:schemaRefs>
</ds:datastoreItem>
</file>

<file path=customXml/itemProps3.xml><?xml version="1.0" encoding="utf-8"?>
<ds:datastoreItem xmlns:ds="http://schemas.openxmlformats.org/officeDocument/2006/customXml" ds:itemID="{62E1010E-A04C-4648-B33E-E9CACCCC17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318</TotalTime>
  <Words>805</Words>
  <Application>Microsoft Office PowerPoint</Application>
  <PresentationFormat>Widescreen</PresentationFormat>
  <Paragraphs>99</Paragraphs>
  <Slides>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Cambria Math</vt:lpstr>
      <vt:lpstr>Mangal</vt:lpstr>
      <vt:lpstr>Office Theme</vt:lpstr>
      <vt:lpstr>Explainable AI with Shapley Values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Lundberg</dc:creator>
  <cp:lastModifiedBy>Kesh, Sreemanta</cp:lastModifiedBy>
  <cp:revision>3</cp:revision>
  <dcterms:created xsi:type="dcterms:W3CDTF">2019-10-19T06:00:39Z</dcterms:created>
  <dcterms:modified xsi:type="dcterms:W3CDTF">2020-09-10T06:38:30Z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sclundbe@microsoft.com</vt:lpwstr>
  </property>
  <property fmtid="{D5CDD505-2E9C-101B-9397-08002B2CF9AE}" pid="5" name="MSIP_Label_f42aa342-8706-4288-bd11-ebb85995028c_SetDate">
    <vt:lpwstr>2019-10-19T06:00:55.2166880Z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ece26bcf-4ee9-4208-ba59-72205eabe9be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0x0101000549B1D99A14BF42A5FD9F8DCFA364E2</vt:lpwstr>
  </property>
</Properties>
</file>